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61" r:id="rId2"/>
    <p:sldId id="344" r:id="rId3"/>
    <p:sldId id="350" r:id="rId4"/>
    <p:sldId id="357" r:id="rId5"/>
    <p:sldId id="359" r:id="rId6"/>
    <p:sldId id="358" r:id="rId7"/>
    <p:sldId id="364" r:id="rId8"/>
    <p:sldId id="360" r:id="rId9"/>
    <p:sldId id="362" r:id="rId10"/>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0066"/>
    <a:srgbClr val="F2F2F2"/>
    <a:srgbClr val="EDEDED"/>
    <a:srgbClr val="D6DCE5"/>
    <a:srgbClr val="5B6E8B"/>
    <a:srgbClr val="3B485B"/>
    <a:srgbClr val="ADB9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3" autoAdjust="0"/>
    <p:restoredTop sz="89312" autoAdjust="0"/>
  </p:normalViewPr>
  <p:slideViewPr>
    <p:cSldViewPr snapToObjects="1">
      <p:cViewPr varScale="1">
        <p:scale>
          <a:sx n="78" d="100"/>
          <a:sy n="78" d="100"/>
        </p:scale>
        <p:origin x="1128" y="72"/>
      </p:cViewPr>
      <p:guideLst>
        <p:guide orient="horz" pos="2160"/>
        <p:guide pos="3840"/>
      </p:guideLst>
    </p:cSldViewPr>
  </p:slideViewPr>
  <p:notesTextViewPr>
    <p:cViewPr>
      <p:scale>
        <a:sx n="1" d="1"/>
        <a:sy n="1" d="1"/>
      </p:scale>
      <p:origin x="0" y="0"/>
    </p:cViewPr>
  </p:notesTextViewPr>
  <p:sorterViewPr>
    <p:cViewPr>
      <p:scale>
        <a:sx n="100" d="100"/>
        <a:sy n="100" d="100"/>
      </p:scale>
      <p:origin x="0" y="-21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98AD8F83-4FD8-408C-85E7-E71BD17945DB}" type="datetimeFigureOut">
              <a:rPr lang="en-GB" smtClean="0"/>
              <a:t>05/02/2019</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1DBAF68E-A1E8-40A2-9A70-819F79F5D99A}" type="slidenum">
              <a:rPr lang="en-GB" smtClean="0"/>
              <a:t>‹#›</a:t>
            </a:fld>
            <a:endParaRPr lang="en-GB"/>
          </a:p>
        </p:txBody>
      </p:sp>
    </p:spTree>
    <p:extLst>
      <p:ext uri="{BB962C8B-B14F-4D97-AF65-F5344CB8AC3E}">
        <p14:creationId xmlns:p14="http://schemas.microsoft.com/office/powerpoint/2010/main" val="245483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1</a:t>
            </a:fld>
            <a:endParaRPr lang="en-GB"/>
          </a:p>
        </p:txBody>
      </p:sp>
    </p:spTree>
    <p:extLst>
      <p:ext uri="{BB962C8B-B14F-4D97-AF65-F5344CB8AC3E}">
        <p14:creationId xmlns:p14="http://schemas.microsoft.com/office/powerpoint/2010/main" val="190506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300"/>
              </a:spcBef>
            </a:pPr>
            <a:r>
              <a:rPr lang="en-US" sz="1200" dirty="0" smtClean="0">
                <a:latin typeface="Arial" panose="020B0604020202020204" pitchFamily="34" charset="0"/>
                <a:cs typeface="Arial" panose="020B0604020202020204" pitchFamily="34" charset="0"/>
              </a:rPr>
              <a:t>Today there is no global standard for digital maritime information exchange &amp; validation of exchanging parties</a:t>
            </a:r>
          </a:p>
          <a:p>
            <a:pPr>
              <a:lnSpc>
                <a:spcPct val="150000"/>
              </a:lnSpc>
              <a:spcBef>
                <a:spcPts val="300"/>
              </a:spcBef>
            </a:pPr>
            <a:r>
              <a:rPr lang="en-US" sz="1200" dirty="0" smtClean="0">
                <a:latin typeface="Arial" panose="020B0604020202020204" pitchFamily="34" charset="0"/>
                <a:cs typeface="Arial" panose="020B0604020202020204" pitchFamily="34" charset="0"/>
              </a:rPr>
              <a:t>Some proprietary commercial services offered by large ship operators but non-commercial ship-shore services (such as ETD/ETA etc.) not yet standardized making it difficult to achieve efficiency and scaling</a:t>
            </a:r>
          </a:p>
          <a:p>
            <a:pPr>
              <a:lnSpc>
                <a:spcPct val="150000"/>
              </a:lnSpc>
              <a:spcBef>
                <a:spcPts val="300"/>
              </a:spcBef>
            </a:pPr>
            <a:endParaRPr lang="en-US" sz="1200" dirty="0" smtClean="0">
              <a:latin typeface="Arial" panose="020B0604020202020204" pitchFamily="34" charset="0"/>
              <a:cs typeface="Arial" panose="020B0604020202020204" pitchFamily="34" charset="0"/>
            </a:endParaRPr>
          </a:p>
          <a:p>
            <a:pPr lvl="1">
              <a:lnSpc>
                <a:spcPct val="150000"/>
              </a:lnSpc>
            </a:pPr>
            <a:r>
              <a:rPr lang="en-US" sz="1600" dirty="0" smtClean="0">
                <a:latin typeface="Arial" panose="020B0604020202020204" pitchFamily="34" charset="0"/>
                <a:cs typeface="Arial" panose="020B0604020202020204" pitchFamily="34" charset="0"/>
              </a:rPr>
              <a:t>Ship operators, ports and other authoritative entities can improve efficiency, safety and environmental impact</a:t>
            </a:r>
          </a:p>
          <a:p>
            <a:pPr lvl="1">
              <a:lnSpc>
                <a:spcPct val="150000"/>
              </a:lnSpc>
            </a:pPr>
            <a:r>
              <a:rPr lang="en-US" sz="1600" dirty="0" smtClean="0">
                <a:latin typeface="Arial" panose="020B0604020202020204" pitchFamily="34" charset="0"/>
                <a:cs typeface="Arial" panose="020B0604020202020204" pitchFamily="34" charset="0"/>
              </a:rPr>
              <a:t>Equipment manufacturers can more easy pursuit and attract new revenue streams, e.g. moving from products to products and services  </a:t>
            </a:r>
          </a:p>
          <a:p>
            <a:pPr lvl="1">
              <a:lnSpc>
                <a:spcPct val="150000"/>
              </a:lnSpc>
            </a:pPr>
            <a:r>
              <a:rPr lang="en-US" sz="1600" dirty="0" smtClean="0">
                <a:latin typeface="Arial" panose="020B0604020202020204" pitchFamily="34" charset="0"/>
                <a:cs typeface="Arial" panose="020B0604020202020204" pitchFamily="34" charset="0"/>
              </a:rPr>
              <a:t>Service providers and integrators can scale their services offerings to embrace a larger customer base with same services</a:t>
            </a:r>
          </a:p>
          <a:p>
            <a:pPr lvl="2">
              <a:lnSpc>
                <a:spcPct val="100000"/>
              </a:lnSpc>
              <a:spcBef>
                <a:spcPts val="300"/>
              </a:spcBef>
            </a:pPr>
            <a:endParaRPr lang="en-US" sz="1200" dirty="0" smtClean="0">
              <a:latin typeface="Arial" panose="020B0604020202020204" pitchFamily="34" charset="0"/>
              <a:cs typeface="Arial" panose="020B0604020202020204" pitchFamily="34" charset="0"/>
            </a:endParaRPr>
          </a:p>
          <a:p>
            <a:pPr lvl="1">
              <a:lnSpc>
                <a:spcPct val="100000"/>
              </a:lnSpc>
              <a:spcBef>
                <a:spcPts val="300"/>
              </a:spcBef>
            </a:pPr>
            <a:endParaRPr lang="en-US" sz="1600" dirty="0" smtClean="0">
              <a:latin typeface="Arial" panose="020B0604020202020204" pitchFamily="34" charset="0"/>
              <a:cs typeface="Arial" panose="020B0604020202020204" pitchFamily="34" charset="0"/>
            </a:endParaRPr>
          </a:p>
          <a:p>
            <a:pPr lvl="1">
              <a:lnSpc>
                <a:spcPct val="100000"/>
              </a:lnSpc>
              <a:spcBef>
                <a:spcPts val="300"/>
              </a:spcBef>
            </a:pPr>
            <a:endParaRPr lang="en-US" sz="1600" dirty="0" smtClean="0">
              <a:latin typeface="Arial" panose="020B0604020202020204" pitchFamily="34" charset="0"/>
              <a:cs typeface="Arial" panose="020B0604020202020204" pitchFamily="34" charset="0"/>
            </a:endParaRPr>
          </a:p>
          <a:p>
            <a:pPr lvl="1">
              <a:lnSpc>
                <a:spcPct val="100000"/>
              </a:lnSpc>
              <a:spcBef>
                <a:spcPts val="300"/>
              </a:spcBef>
            </a:pPr>
            <a:endParaRPr lang="en-US" sz="1200" dirty="0" smtClean="0">
              <a:latin typeface="Arial" panose="020B0604020202020204" pitchFamily="34" charset="0"/>
              <a:cs typeface="Arial" panose="020B0604020202020204" pitchFamily="34" charset="0"/>
            </a:endParaRPr>
          </a:p>
          <a:p>
            <a:pPr>
              <a:lnSpc>
                <a:spcPct val="150000"/>
              </a:lnSpc>
              <a:spcBef>
                <a:spcPts val="300"/>
              </a:spcBef>
            </a:pPr>
            <a:endParaRPr lang="en-US" sz="1200" dirty="0" smtClean="0">
              <a:latin typeface="Arial" panose="020B0604020202020204" pitchFamily="34" charset="0"/>
              <a:cs typeface="Arial" panose="020B0604020202020204" pitchFamily="34" charset="0"/>
            </a:endParaRPr>
          </a:p>
          <a:p>
            <a:pPr>
              <a:lnSpc>
                <a:spcPct val="150000"/>
              </a:lnSpc>
              <a:spcBef>
                <a:spcPts val="300"/>
              </a:spcBef>
            </a:pPr>
            <a:r>
              <a:rPr lang="en-US" sz="1200" dirty="0" smtClean="0">
                <a:latin typeface="Arial" panose="020B0604020202020204" pitchFamily="34" charset="0"/>
                <a:cs typeface="Arial" panose="020B0604020202020204" pitchFamily="34" charset="0"/>
              </a:rPr>
              <a:t>Resounding agreement from public, academic &amp; commercial bodies in London conference (Nov-18), indicating ambition to establish &amp; endorse a standard to secure interoperability &amp; </a:t>
            </a:r>
            <a:r>
              <a:rPr lang="en-GB" sz="1200" dirty="0" smtClean="0">
                <a:latin typeface="Arial" panose="020B0604020202020204" pitchFamily="34" charset="0"/>
                <a:cs typeface="Arial" panose="020B0604020202020204" pitchFamily="34" charset="0"/>
              </a:rPr>
              <a:t>unleash potentials from digitalization</a:t>
            </a:r>
            <a:endParaRPr lang="en-US" sz="1200" dirty="0" smtClean="0">
              <a:latin typeface="Arial" panose="020B0604020202020204" pitchFamily="34" charset="0"/>
              <a:cs typeface="Arial" panose="020B0604020202020204" pitchFamily="34" charset="0"/>
            </a:endParaRPr>
          </a:p>
          <a:p>
            <a:pPr>
              <a:lnSpc>
                <a:spcPct val="150000"/>
              </a:lnSpc>
              <a:spcBef>
                <a:spcPts val="300"/>
              </a:spcBef>
            </a:pPr>
            <a:r>
              <a:rPr lang="en-US" sz="1200" dirty="0" smtClean="0">
                <a:latin typeface="Arial" panose="020B0604020202020204" pitchFamily="34" charset="0"/>
                <a:cs typeface="Arial" panose="020B0604020202020204" pitchFamily="34" charset="0"/>
              </a:rPr>
              <a:t>STM increasingly demanded in RFQs from authorities, included in BIMCO standard contracts, and manufacturers &amp; services providers are now building STM into their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2</a:t>
            </a:fld>
            <a:endParaRPr lang="en-GB"/>
          </a:p>
        </p:txBody>
      </p:sp>
    </p:spTree>
    <p:extLst>
      <p:ext uri="{BB962C8B-B14F-4D97-AF65-F5344CB8AC3E}">
        <p14:creationId xmlns:p14="http://schemas.microsoft.com/office/powerpoint/2010/main" val="367642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sz="1200" dirty="0" smtClean="0">
                <a:latin typeface="Arial" panose="020B0604020202020204" pitchFamily="34" charset="0"/>
                <a:cs typeface="Arial" panose="020B0604020202020204" pitchFamily="34" charset="0"/>
              </a:rPr>
              <a:t>The increasing need for efficiencies, safety &amp; environmental improvements through </a:t>
            </a:r>
            <a:r>
              <a:rPr lang="en-US" sz="1200" dirty="0" err="1" smtClean="0">
                <a:latin typeface="Arial" panose="020B0604020202020204" pitchFamily="34" charset="0"/>
                <a:cs typeface="Arial" panose="020B0604020202020204" pitchFamily="34" charset="0"/>
              </a:rPr>
              <a:t>digitalisation</a:t>
            </a:r>
            <a:r>
              <a:rPr lang="en-US" sz="1200" dirty="0" smtClean="0">
                <a:latin typeface="Arial" panose="020B0604020202020204" pitchFamily="34" charset="0"/>
                <a:cs typeface="Arial" panose="020B0604020202020204" pitchFamily="34" charset="0"/>
              </a:rPr>
              <a:t> drives a need for a </a:t>
            </a:r>
            <a:r>
              <a:rPr lang="en-US" sz="1200" dirty="0" err="1" smtClean="0">
                <a:latin typeface="Arial" panose="020B0604020202020204" pitchFamily="34" charset="0"/>
                <a:cs typeface="Arial" panose="020B0604020202020204" pitchFamily="34" charset="0"/>
              </a:rPr>
              <a:t>standardised</a:t>
            </a:r>
            <a:r>
              <a:rPr lang="en-US" sz="1200" dirty="0" smtClean="0">
                <a:latin typeface="Arial" panose="020B0604020202020204" pitchFamily="34" charset="0"/>
                <a:cs typeface="Arial" panose="020B0604020202020204" pitchFamily="34" charset="0"/>
              </a:rPr>
              <a:t> digital maritime infrastructure</a:t>
            </a:r>
          </a:p>
          <a:p>
            <a:pPr>
              <a:spcBef>
                <a:spcPts val="1800"/>
              </a:spcBef>
            </a:pPr>
            <a:r>
              <a:rPr lang="en-US" sz="1200" dirty="0" smtClean="0">
                <a:latin typeface="Arial" panose="020B0604020202020204" pitchFamily="34" charset="0"/>
                <a:cs typeface="Arial" panose="020B0604020202020204" pitchFamily="34" charset="0"/>
              </a:rPr>
              <a:t>The STM Validation Project outcomes, know-how and test infrastructure are now available, free of charge, for anybody to operationalize on up until mid 2019</a:t>
            </a:r>
          </a:p>
          <a:p>
            <a:pPr>
              <a:spcBef>
                <a:spcPts val="1800"/>
              </a:spcBef>
            </a:pPr>
            <a:r>
              <a:rPr lang="en-US" sz="1200" dirty="0" smtClean="0">
                <a:latin typeface="Arial" panose="020B0604020202020204" pitchFamily="34" charset="0"/>
                <a:cs typeface="Arial" panose="020B0604020202020204" pitchFamily="34" charset="0"/>
              </a:rPr>
              <a:t>Without a continued multilateral approach, large players may look to drive their own development or the opportunity may be seized by unicorns such as Amazon or similar</a:t>
            </a:r>
          </a:p>
          <a:p>
            <a:pPr>
              <a:spcBef>
                <a:spcPts val="1800"/>
              </a:spcBef>
            </a:pPr>
            <a:r>
              <a:rPr lang="en-US" sz="1200" dirty="0" smtClean="0">
                <a:latin typeface="Arial" panose="020B0604020202020204" pitchFamily="34" charset="0"/>
                <a:cs typeface="Arial" panose="020B0604020202020204" pitchFamily="34" charset="0"/>
              </a:rPr>
              <a:t>Emergence of such proprietary platforms will prevent interoperability between all actors and will likely lead to lesser uptake and realization of benefits</a:t>
            </a:r>
          </a:p>
          <a:p>
            <a:pPr>
              <a:spcBef>
                <a:spcPts val="1800"/>
              </a:spcBef>
            </a:pPr>
            <a:r>
              <a:rPr lang="en-US" sz="1200" dirty="0" smtClean="0">
                <a:latin typeface="Arial" panose="020B0604020202020204" pitchFamily="34" charset="0"/>
                <a:cs typeface="Arial" panose="020B0604020202020204" pitchFamily="34" charset="0"/>
              </a:rPr>
              <a:t>Proprietary platforms will be designed to mainly benefit individual interests, and these parties will control the pricing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smtClean="0">
                <a:latin typeface="Arial" panose="020B0604020202020204" pitchFamily="34" charset="0"/>
                <a:cs typeface="Arial" panose="020B0604020202020204" pitchFamily="34" charset="0"/>
              </a:rPr>
              <a:t>Establishing STM Governance Org. would seize the vacant opportunity in a standardized way, and ensure alignment of platform, infrastructure, security and pricing, along with driving the future development for the whole eco-system.</a:t>
            </a:r>
          </a:p>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3</a:t>
            </a:fld>
            <a:endParaRPr lang="en-GB"/>
          </a:p>
        </p:txBody>
      </p:sp>
    </p:spTree>
    <p:extLst>
      <p:ext uri="{BB962C8B-B14F-4D97-AF65-F5344CB8AC3E}">
        <p14:creationId xmlns:p14="http://schemas.microsoft.com/office/powerpoint/2010/main" val="206180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4</a:t>
            </a:fld>
            <a:endParaRPr lang="en-GB"/>
          </a:p>
        </p:txBody>
      </p:sp>
    </p:spTree>
    <p:extLst>
      <p:ext uri="{BB962C8B-B14F-4D97-AF65-F5344CB8AC3E}">
        <p14:creationId xmlns:p14="http://schemas.microsoft.com/office/powerpoint/2010/main" val="378664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That we have agreed/are looking to agree (depending on…) to collaborate, why companies are </a:t>
            </a:r>
            <a:r>
              <a:rPr lang="en-US" dirty="0" err="1" smtClean="0"/>
              <a:t>doiong</a:t>
            </a:r>
            <a:r>
              <a:rPr lang="en-US" dirty="0" smtClean="0"/>
              <a:t> that, what they hope to achieve and how they aim to support/drive the development in the maritime industry, but also that it is costing money and that it is unclear if there is a business case for doing this now versus stay outside and wait and join later, why it is still important that somebody get together to make this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5</a:t>
            </a:fld>
            <a:endParaRPr lang="en-GB"/>
          </a:p>
        </p:txBody>
      </p:sp>
    </p:spTree>
    <p:extLst>
      <p:ext uri="{BB962C8B-B14F-4D97-AF65-F5344CB8AC3E}">
        <p14:creationId xmlns:p14="http://schemas.microsoft.com/office/powerpoint/2010/main" val="96006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What we are doing right now, looking at technical stuff, market readiness, who needs this, who gets benefits, who is ready to pay, how does states and </a:t>
            </a:r>
            <a:r>
              <a:rPr lang="en-US" dirty="0" err="1" smtClean="0"/>
              <a:t>acacemia</a:t>
            </a:r>
            <a:r>
              <a:rPr lang="en-US" dirty="0" smtClean="0"/>
              <a:t> benefit from this, operating model, business model and so on, but also see tat it is realistic to get this up and running to 1/7 if we all collaborate</a:t>
            </a:r>
          </a:p>
          <a:p>
            <a:pPr lvl="0"/>
            <a:endParaRPr lang="en-US" dirty="0" smtClean="0"/>
          </a:p>
          <a:p>
            <a:pPr marL="171450" lvl="0" indent="-171450">
              <a:buFont typeface="Arial" panose="020B0604020202020204" pitchFamily="34" charset="0"/>
              <a:buChar char="•"/>
            </a:pPr>
            <a:r>
              <a:rPr lang="en-US" dirty="0" smtClean="0"/>
              <a:t>The infrastructure from the SM Validation project is scalable, has relevant interfaces and is built with optimal components </a:t>
            </a:r>
            <a:endParaRPr lang="en-GB" dirty="0" smtClean="0"/>
          </a:p>
          <a:p>
            <a:pPr marL="171450" lvl="0" indent="-171450">
              <a:buFont typeface="Arial" panose="020B0604020202020204" pitchFamily="34" charset="0"/>
              <a:buChar char="•"/>
            </a:pPr>
            <a:r>
              <a:rPr lang="en-US" dirty="0" smtClean="0"/>
              <a:t>The costs for taking over the test bed infrastructure and implementing it in a production environment are at reasonable level, and the resources needed for this can also be supported by the current STM Validation Project (before June ‘19)</a:t>
            </a:r>
            <a:endParaRPr lang="en-GB" dirty="0" smtClean="0"/>
          </a:p>
          <a:p>
            <a:pPr marL="171450" lvl="0" indent="-171450">
              <a:buFont typeface="Arial" panose="020B0604020202020204" pitchFamily="34" charset="0"/>
              <a:buChar char="•"/>
            </a:pPr>
            <a:r>
              <a:rPr lang="en-US" dirty="0" smtClean="0"/>
              <a:t>Cost for running the Governance organization can be partly supported by members in-kind funding, and remaining costs can be held at a level that ensures each member see a valid business case supporting any monetary investments    </a:t>
            </a:r>
            <a:endParaRPr lang="en-GB" dirty="0" smtClean="0"/>
          </a:p>
          <a:p>
            <a:pPr marL="171450" lvl="0" indent="-171450">
              <a:buFont typeface="Arial" panose="020B0604020202020204" pitchFamily="34" charset="0"/>
              <a:buChar char="•"/>
            </a:pPr>
            <a:r>
              <a:rPr lang="en-US" dirty="0" smtClean="0"/>
              <a:t>The market is mature, can see the value proposed by a governed STM, and is willing to pay for services related to validation, authentication and certification delivered by a future STM Governance Org. to a degree that presents a sustainable business case</a:t>
            </a:r>
            <a:endParaRPr lang="en-GB" dirty="0" smtClean="0"/>
          </a:p>
          <a:p>
            <a:pPr marL="171450" lvl="0" indent="-171450">
              <a:buFont typeface="Arial" panose="020B0604020202020204" pitchFamily="34" charset="0"/>
              <a:buChar char="•"/>
            </a:pPr>
            <a:r>
              <a:rPr lang="en-US" dirty="0" smtClean="0"/>
              <a:t>An STM Governance org will be a powerful body for lobbying relevant institutions and organizations in the maritime sector</a:t>
            </a:r>
            <a:endParaRPr lang="en-GB" dirty="0" smtClean="0"/>
          </a:p>
          <a:p>
            <a:pPr marL="171450" lvl="0" indent="-171450">
              <a:buFont typeface="Arial" panose="020B0604020202020204" pitchFamily="34" charset="0"/>
              <a:buChar char="•"/>
            </a:pPr>
            <a:r>
              <a:rPr lang="en-US" dirty="0" smtClean="0"/>
              <a:t>The optimal initial organization set up is one where validation, authentication and certification services are licensed on a commercial basis, and the revenue is used to either pay back any investments made by members or invest in further development of the infrastructure.  </a:t>
            </a:r>
            <a:endParaRPr lang="en-GB" dirty="0" smtClean="0"/>
          </a:p>
          <a:p>
            <a:pPr lvl="0"/>
            <a:endParaRPr lang="en-GB" dirty="0" smtClean="0"/>
          </a:p>
          <a:p>
            <a:pPr>
              <a:lnSpc>
                <a:spcPct val="150000"/>
              </a:lnSpc>
            </a:pPr>
            <a:endParaRPr lang="en-GB" sz="1200" b="1" i="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6</a:t>
            </a:fld>
            <a:endParaRPr lang="en-GB"/>
          </a:p>
        </p:txBody>
      </p:sp>
    </p:spTree>
    <p:extLst>
      <p:ext uri="{BB962C8B-B14F-4D97-AF65-F5344CB8AC3E}">
        <p14:creationId xmlns:p14="http://schemas.microsoft.com/office/powerpoint/2010/main" val="368626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dirty="0" smtClean="0">
                <a:latin typeface="Arial" panose="020B0604020202020204" pitchFamily="34" charset="0"/>
                <a:cs typeface="Arial" panose="020B0604020202020204" pitchFamily="34" charset="0"/>
              </a:rPr>
              <a:t>We still need all your help between now and summer to make this a reality and achieve the collective maritime benefits that the STM projects have invested for</a:t>
            </a:r>
            <a:endParaRPr lang="en-US" sz="1200" dirty="0" smtClean="0"/>
          </a:p>
          <a:p>
            <a:pPr>
              <a:lnSpc>
                <a:spcPct val="150000"/>
              </a:lnSpc>
            </a:pPr>
            <a:endParaRPr lang="en-US" sz="1200" dirty="0" smtClean="0"/>
          </a:p>
          <a:p>
            <a:pPr>
              <a:lnSpc>
                <a:spcPct val="150000"/>
              </a:lnSpc>
            </a:pPr>
            <a:r>
              <a:rPr lang="en-US" sz="1200" dirty="0" smtClean="0"/>
              <a:t>How much money EU has plowed in, what can happen if we make it work, what we need from each different party in the audience (not in detail but in principle), political commitment, co-funding, preparedness to pay for usage, collaboration with academia </a:t>
            </a:r>
            <a:r>
              <a:rPr lang="en-US" sz="1200" dirty="0" err="1" smtClean="0"/>
              <a:t>etc</a:t>
            </a:r>
            <a:r>
              <a:rPr lang="en-US" sz="1200" dirty="0" smtClean="0"/>
              <a:t> and that we are there during the conference evening/tomorrow to listen and discuss – reach out to us</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1DBAF68E-A1E8-40A2-9A70-819F79F5D99A}" type="slidenum">
              <a:rPr lang="en-GB" smtClean="0"/>
              <a:t>8</a:t>
            </a:fld>
            <a:endParaRPr lang="en-GB"/>
          </a:p>
        </p:txBody>
      </p:sp>
    </p:spTree>
    <p:extLst>
      <p:ext uri="{BB962C8B-B14F-4D97-AF65-F5344CB8AC3E}">
        <p14:creationId xmlns:p14="http://schemas.microsoft.com/office/powerpoint/2010/main" val="2373839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userDrawn="1"/>
        </p:nvSpPr>
        <p:spPr>
          <a:xfrm>
            <a:off x="0" y="-1"/>
            <a:ext cx="12192000" cy="3068961"/>
          </a:xfrm>
          <a:prstGeom prst="rect">
            <a:avLst/>
          </a:prstGeom>
          <a:gradFill>
            <a:gsLst>
              <a:gs pos="2700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userDrawn="1"/>
        </p:nvSpPr>
        <p:spPr>
          <a:xfrm rot="10800000">
            <a:off x="0" y="3789040"/>
            <a:ext cx="12192000" cy="3068960"/>
          </a:xfrm>
          <a:prstGeom prst="rect">
            <a:avLst/>
          </a:prstGeom>
          <a:gradFill>
            <a:gsLst>
              <a:gs pos="0">
                <a:schemeClr val="accent4"/>
              </a:gs>
              <a:gs pos="100000">
                <a:schemeClr val="accent4">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4352" y="608906"/>
            <a:ext cx="2054709" cy="1006474"/>
          </a:xfrm>
          <a:prstGeom prst="rect">
            <a:avLst/>
          </a:prstGeom>
        </p:spPr>
      </p:pic>
    </p:spTree>
    <p:extLst>
      <p:ext uri="{BB962C8B-B14F-4D97-AF65-F5344CB8AC3E}">
        <p14:creationId xmlns:p14="http://schemas.microsoft.com/office/powerpoint/2010/main" val="41022559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userDrawn="1"/>
        </p:nvSpPr>
        <p:spPr>
          <a:xfrm>
            <a:off x="0" y="-1"/>
            <a:ext cx="12192000" cy="3068961"/>
          </a:xfrm>
          <a:prstGeom prst="rect">
            <a:avLst/>
          </a:prstGeom>
          <a:gradFill>
            <a:gsLst>
              <a:gs pos="2700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p:cNvSpPr/>
          <p:nvPr userDrawn="1"/>
        </p:nvSpPr>
        <p:spPr>
          <a:xfrm rot="10800000">
            <a:off x="0" y="3789040"/>
            <a:ext cx="12192000" cy="3068960"/>
          </a:xfrm>
          <a:prstGeom prst="rect">
            <a:avLst/>
          </a:prstGeom>
          <a:gradFill>
            <a:gsLst>
              <a:gs pos="0">
                <a:schemeClr val="accent4"/>
              </a:gs>
              <a:gs pos="100000">
                <a:schemeClr val="accent4">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4352" y="608906"/>
            <a:ext cx="2054709" cy="1006474"/>
          </a:xfrm>
          <a:prstGeom prst="rect">
            <a:avLst/>
          </a:prstGeom>
        </p:spPr>
      </p:pic>
    </p:spTree>
    <p:extLst>
      <p:ext uri="{BB962C8B-B14F-4D97-AF65-F5344CB8AC3E}">
        <p14:creationId xmlns:p14="http://schemas.microsoft.com/office/powerpoint/2010/main" val="19877522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7369" y="365333"/>
            <a:ext cx="9451006" cy="777667"/>
          </a:xfrm>
          <a:prstGeom prst="rect">
            <a:avLst/>
          </a:prstGeom>
        </p:spPr>
        <p:txBody>
          <a:bodyPr tIns="144000" bIns="0" anchor="t" anchorCtr="0">
            <a:normAutofit/>
          </a:bodyPr>
          <a:lstStyle>
            <a:lvl1pPr>
              <a:lnSpc>
                <a:spcPct val="80000"/>
              </a:lnSpc>
              <a:defRPr sz="4800" b="1">
                <a:latin typeface="Arial" panose="020B0604020202020204" pitchFamily="34" charset="0"/>
                <a:cs typeface="Arial" panose="020B0604020202020204" pitchFamily="34" charset="0"/>
              </a:defRPr>
            </a:lvl1pPr>
          </a:lstStyle>
          <a:p>
            <a:r>
              <a:rPr lang="en-US" dirty="0" smtClean="0"/>
              <a:t>Click to edit Master title style</a:t>
            </a:r>
            <a:endParaRPr lang="sv-SE" dirty="0"/>
          </a:p>
        </p:txBody>
      </p:sp>
      <p:sp>
        <p:nvSpPr>
          <p:cNvPr id="3" name="Content Placeholder 2"/>
          <p:cNvSpPr>
            <a:spLocks noGrp="1"/>
          </p:cNvSpPr>
          <p:nvPr>
            <p:ph idx="1"/>
          </p:nvPr>
        </p:nvSpPr>
        <p:spPr>
          <a:xfrm>
            <a:off x="407369" y="1457325"/>
            <a:ext cx="10946431" cy="2203680"/>
          </a:xfrm>
          <a:prstGeom prst="rect">
            <a:avLst/>
          </a:prstGeom>
        </p:spPr>
        <p:txBody>
          <a:bodyPr lIns="144000">
            <a:noAutofit/>
          </a:bodyPr>
          <a:lstStyle>
            <a:lvl1pPr>
              <a:lnSpc>
                <a:spcPct val="100000"/>
              </a:lnSpc>
              <a:spcBef>
                <a:spcPts val="600"/>
              </a:spcBef>
              <a:spcAft>
                <a:spcPts val="600"/>
              </a:spcAft>
              <a:defRPr>
                <a:latin typeface="Arial" panose="020B0604020202020204" pitchFamily="34" charset="0"/>
                <a:cs typeface="Arial" panose="020B0604020202020204" pitchFamily="34" charset="0"/>
              </a:defRPr>
            </a:lvl1pPr>
            <a:lvl2pPr>
              <a:lnSpc>
                <a:spcPct val="100000"/>
              </a:lnSpc>
              <a:spcBef>
                <a:spcPts val="600"/>
              </a:spcBef>
              <a:spcAft>
                <a:spcPts val="600"/>
              </a:spcAft>
              <a:defRPr sz="2000">
                <a:latin typeface="Arial" panose="020B0604020202020204" pitchFamily="34" charset="0"/>
                <a:cs typeface="Arial" panose="020B0604020202020204" pitchFamily="34" charset="0"/>
              </a:defRPr>
            </a:lvl2pPr>
            <a:lvl3pPr>
              <a:lnSpc>
                <a:spcPct val="100000"/>
              </a:lnSpc>
              <a:spcBef>
                <a:spcPts val="600"/>
              </a:spcBef>
              <a:spcAft>
                <a:spcPts val="600"/>
              </a:spcAft>
              <a:defRPr sz="1800">
                <a:latin typeface="Arial" panose="020B0604020202020204" pitchFamily="34" charset="0"/>
                <a:cs typeface="Arial" panose="020B0604020202020204" pitchFamily="34" charset="0"/>
              </a:defRPr>
            </a:lvl3pPr>
            <a:lvl4pPr>
              <a:lnSpc>
                <a:spcPct val="100000"/>
              </a:lnSpc>
              <a:spcBef>
                <a:spcPts val="600"/>
              </a:spcBef>
              <a:spcAft>
                <a:spcPts val="600"/>
              </a:spcAft>
              <a:defRPr sz="1600">
                <a:latin typeface="Arial" panose="020B0604020202020204" pitchFamily="34" charset="0"/>
                <a:cs typeface="Arial" panose="020B0604020202020204" pitchFamily="34" charset="0"/>
              </a:defRPr>
            </a:lvl4pPr>
            <a:lvl5pPr>
              <a:lnSpc>
                <a:spcPct val="100000"/>
              </a:lnSpc>
              <a:spcBef>
                <a:spcPts val="600"/>
              </a:spcBef>
              <a:spcAft>
                <a:spcPts val="600"/>
              </a:spcAft>
              <a:defRPr sz="16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2101" y="365333"/>
            <a:ext cx="1457384" cy="777667"/>
          </a:xfrm>
          <a:prstGeom prst="rect">
            <a:avLst/>
          </a:prstGeom>
        </p:spPr>
      </p:pic>
    </p:spTree>
    <p:extLst>
      <p:ext uri="{BB962C8B-B14F-4D97-AF65-F5344CB8AC3E}">
        <p14:creationId xmlns:p14="http://schemas.microsoft.com/office/powerpoint/2010/main" val="25587721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81023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9879" y="2488198"/>
            <a:ext cx="10692239" cy="1421928"/>
          </a:xfrm>
          <a:prstGeom prst="rect">
            <a:avLst/>
          </a:prstGeom>
          <a:noFill/>
        </p:spPr>
        <p:txBody>
          <a:bodyPr wrap="square" rtlCol="0">
            <a:spAutoFit/>
          </a:bodyPr>
          <a:lstStyle/>
          <a:p>
            <a:pPr>
              <a:lnSpc>
                <a:spcPct val="80000"/>
              </a:lnSpc>
            </a:pPr>
            <a:r>
              <a:rPr lang="da-DK" sz="5400" b="1" dirty="0" err="1" smtClean="0">
                <a:solidFill>
                  <a:srgbClr val="F2F2F2"/>
                </a:solidFill>
                <a:latin typeface="Arial" panose="020B0604020202020204" pitchFamily="34" charset="0"/>
                <a:cs typeface="Arial" panose="020B0604020202020204" pitchFamily="34" charset="0"/>
              </a:rPr>
              <a:t>Making</a:t>
            </a:r>
            <a:r>
              <a:rPr lang="da-DK" sz="5400" b="1" dirty="0" smtClean="0">
                <a:solidFill>
                  <a:srgbClr val="F2F2F2"/>
                </a:solidFill>
                <a:latin typeface="Arial" panose="020B0604020202020204" pitchFamily="34" charset="0"/>
                <a:cs typeface="Arial" panose="020B0604020202020204" pitchFamily="34" charset="0"/>
              </a:rPr>
              <a:t> STM a</a:t>
            </a:r>
            <a:br>
              <a:rPr lang="da-DK" sz="5400" b="1" dirty="0" smtClean="0">
                <a:solidFill>
                  <a:srgbClr val="F2F2F2"/>
                </a:solidFill>
                <a:latin typeface="Arial" panose="020B0604020202020204" pitchFamily="34" charset="0"/>
                <a:cs typeface="Arial" panose="020B0604020202020204" pitchFamily="34" charset="0"/>
              </a:rPr>
            </a:br>
            <a:r>
              <a:rPr lang="da-DK" sz="5400" b="1" dirty="0" smtClean="0">
                <a:solidFill>
                  <a:srgbClr val="F2F2F2"/>
                </a:solidFill>
                <a:latin typeface="Arial" panose="020B0604020202020204" pitchFamily="34" charset="0"/>
                <a:cs typeface="Arial" panose="020B0604020202020204" pitchFamily="34" charset="0"/>
              </a:rPr>
              <a:t>global standard</a:t>
            </a:r>
            <a:endParaRPr lang="en-GB" sz="5400" b="1" dirty="0">
              <a:solidFill>
                <a:srgbClr val="F2F2F2"/>
              </a:solidFill>
              <a:latin typeface="Arial" panose="020B0604020202020204" pitchFamily="34" charset="0"/>
              <a:cs typeface="Arial" panose="020B0604020202020204" pitchFamily="34" charset="0"/>
            </a:endParaRPr>
          </a:p>
        </p:txBody>
      </p:sp>
      <p:sp>
        <p:nvSpPr>
          <p:cNvPr id="9" name="Title 1"/>
          <p:cNvSpPr txBox="1">
            <a:spLocks/>
          </p:cNvSpPr>
          <p:nvPr/>
        </p:nvSpPr>
        <p:spPr>
          <a:xfrm>
            <a:off x="749879" y="4098374"/>
            <a:ext cx="6210217" cy="2426970"/>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pPr>
            <a:r>
              <a:rPr lang="en-US" sz="2000" b="1" dirty="0" smtClean="0">
                <a:solidFill>
                  <a:srgbClr val="F2F2F2"/>
                </a:solidFill>
                <a:latin typeface="Arial" panose="020B0604020202020204" pitchFamily="34" charset="0"/>
                <a:cs typeface="Arial" panose="020B0604020202020204" pitchFamily="34" charset="0"/>
              </a:rPr>
              <a:t>Imagine if all information to and </a:t>
            </a:r>
            <a:r>
              <a:rPr lang="en-US" sz="2000" b="1" dirty="0" smtClean="0">
                <a:solidFill>
                  <a:srgbClr val="F2F2F2"/>
                </a:solidFill>
                <a:latin typeface="Arial" panose="020B0604020202020204" pitchFamily="34" charset="0"/>
                <a:cs typeface="Arial" panose="020B0604020202020204" pitchFamily="34" charset="0"/>
              </a:rPr>
              <a:t>from 100s </a:t>
            </a:r>
            <a:r>
              <a:rPr lang="en-US" sz="2000" b="1" dirty="0" smtClean="0">
                <a:solidFill>
                  <a:srgbClr val="F2F2F2"/>
                </a:solidFill>
                <a:latin typeface="Arial" panose="020B0604020202020204" pitchFamily="34" charset="0"/>
                <a:cs typeface="Arial" panose="020B0604020202020204" pitchFamily="34" charset="0"/>
              </a:rPr>
              <a:t>of 1000s of vessels across the world </a:t>
            </a:r>
            <a:r>
              <a:rPr lang="en-US" sz="2000" b="1" dirty="0" smtClean="0">
                <a:solidFill>
                  <a:srgbClr val="F2F2F2"/>
                </a:solidFill>
                <a:latin typeface="Arial" panose="020B0604020202020204" pitchFamily="34" charset="0"/>
                <a:cs typeface="Arial" panose="020B0604020202020204" pitchFamily="34" charset="0"/>
              </a:rPr>
              <a:t>was digitalized </a:t>
            </a:r>
            <a:r>
              <a:rPr lang="en-US" sz="2000" b="1" dirty="0" smtClean="0">
                <a:solidFill>
                  <a:srgbClr val="F2F2F2"/>
                </a:solidFill>
                <a:latin typeface="Arial" panose="020B0604020202020204" pitchFamily="34" charset="0"/>
                <a:cs typeface="Arial" panose="020B0604020202020204" pitchFamily="34" charset="0"/>
              </a:rPr>
              <a:t>and </a:t>
            </a:r>
            <a:r>
              <a:rPr lang="en-US" sz="2000" b="1" dirty="0" smtClean="0">
                <a:solidFill>
                  <a:srgbClr val="F2F2F2"/>
                </a:solidFill>
                <a:latin typeface="Arial" panose="020B0604020202020204" pitchFamily="34" charset="0"/>
                <a:cs typeface="Arial" panose="020B0604020202020204" pitchFamily="34" charset="0"/>
              </a:rPr>
              <a:t>transacted over </a:t>
            </a:r>
            <a:r>
              <a:rPr lang="en-US" sz="2000" b="1" dirty="0" smtClean="0">
                <a:solidFill>
                  <a:srgbClr val="F2F2F2"/>
                </a:solidFill>
                <a:latin typeface="Arial" panose="020B0604020202020204" pitchFamily="34" charset="0"/>
                <a:cs typeface="Arial" panose="020B0604020202020204" pitchFamily="34" charset="0"/>
              </a:rPr>
              <a:t>one common </a:t>
            </a:r>
            <a:r>
              <a:rPr lang="en-US" sz="2000" b="1" dirty="0" smtClean="0">
                <a:solidFill>
                  <a:srgbClr val="F2F2F2"/>
                </a:solidFill>
                <a:latin typeface="Arial" panose="020B0604020202020204" pitchFamily="34" charset="0"/>
                <a:cs typeface="Arial" panose="020B0604020202020204" pitchFamily="34" charset="0"/>
              </a:rPr>
              <a:t>infrastructure</a:t>
            </a:r>
          </a:p>
          <a:p>
            <a:pPr algn="l">
              <a:lnSpc>
                <a:spcPct val="100000"/>
              </a:lnSpc>
              <a:spcAft>
                <a:spcPts val="600"/>
              </a:spcAft>
            </a:pPr>
            <a:endParaRPr lang="en-US" sz="2000" b="1" dirty="0" smtClean="0">
              <a:solidFill>
                <a:srgbClr val="F2F2F2"/>
              </a:solidFill>
              <a:latin typeface="Arial" panose="020B0604020202020204" pitchFamily="34" charset="0"/>
              <a:cs typeface="Arial" panose="020B0604020202020204" pitchFamily="34" charset="0"/>
            </a:endParaRPr>
          </a:p>
          <a:p>
            <a:pPr algn="l">
              <a:lnSpc>
                <a:spcPct val="100000"/>
              </a:lnSpc>
              <a:spcAft>
                <a:spcPts val="600"/>
              </a:spcAft>
            </a:pPr>
            <a:r>
              <a:rPr lang="en-US" sz="2000" b="1" dirty="0" smtClean="0">
                <a:solidFill>
                  <a:srgbClr val="F2F2F2"/>
                </a:solidFill>
                <a:latin typeface="Arial" panose="020B0604020202020204" pitchFamily="34" charset="0"/>
                <a:cs typeface="Arial" panose="020B0604020202020204" pitchFamily="34" charset="0"/>
              </a:rPr>
              <a:t>Using </a:t>
            </a:r>
            <a:r>
              <a:rPr lang="en-US" sz="2000" b="1" dirty="0" smtClean="0">
                <a:solidFill>
                  <a:srgbClr val="F2F2F2"/>
                </a:solidFill>
                <a:latin typeface="Arial" panose="020B0604020202020204" pitchFamily="34" charset="0"/>
                <a:cs typeface="Arial" panose="020B0604020202020204" pitchFamily="34" charset="0"/>
              </a:rPr>
              <a:t>one global </a:t>
            </a:r>
            <a:r>
              <a:rPr lang="en-US" sz="2000" b="1" dirty="0" smtClean="0">
                <a:solidFill>
                  <a:srgbClr val="F2F2F2"/>
                </a:solidFill>
                <a:latin typeface="Arial" panose="020B0604020202020204" pitchFamily="34" charset="0"/>
                <a:cs typeface="Arial" panose="020B0604020202020204" pitchFamily="34" charset="0"/>
              </a:rPr>
              <a:t>standard</a:t>
            </a:r>
            <a:endParaRPr lang="en-US" sz="2000"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072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Since some time we </a:t>
            </a:r>
            <a:br>
              <a:rPr lang="en-GB" dirty="0" smtClean="0"/>
            </a:br>
            <a:r>
              <a:rPr lang="en-GB" dirty="0" smtClean="0"/>
              <a:t>have a joint vision!</a:t>
            </a:r>
            <a:endParaRPr lang="en-US" dirty="0"/>
          </a:p>
        </p:txBody>
      </p:sp>
      <p:sp>
        <p:nvSpPr>
          <p:cNvPr id="5" name="Content Placeholder 4"/>
          <p:cNvSpPr>
            <a:spLocks noGrp="1"/>
          </p:cNvSpPr>
          <p:nvPr>
            <p:ph idx="1"/>
          </p:nvPr>
        </p:nvSpPr>
        <p:spPr>
          <a:xfrm>
            <a:off x="407369" y="1772815"/>
            <a:ext cx="9361039" cy="4680521"/>
          </a:xfrm>
        </p:spPr>
        <p:txBody>
          <a:bodyPr/>
          <a:lstStyle/>
          <a:p>
            <a:r>
              <a:rPr lang="en-GB" dirty="0" smtClean="0"/>
              <a:t>STM projects have established a powerful digital maritime infrastructure for interoperability by:</a:t>
            </a:r>
          </a:p>
          <a:p>
            <a:pPr lvl="1"/>
            <a:r>
              <a:rPr lang="en-GB" dirty="0" smtClean="0"/>
              <a:t>defining </a:t>
            </a:r>
            <a:r>
              <a:rPr lang="en-GB" dirty="0" smtClean="0"/>
              <a:t>&amp; verifying </a:t>
            </a:r>
            <a:r>
              <a:rPr lang="en-GB" dirty="0" smtClean="0"/>
              <a:t>a </a:t>
            </a:r>
            <a:r>
              <a:rPr lang="en-GB" sz="2200" b="1" i="1" dirty="0" smtClean="0"/>
              <a:t>technical infrastructure</a:t>
            </a:r>
            <a:r>
              <a:rPr lang="en-GB" dirty="0" smtClean="0"/>
              <a:t>, components </a:t>
            </a:r>
            <a:r>
              <a:rPr lang="en-GB" dirty="0" smtClean="0"/>
              <a:t>&amp; </a:t>
            </a:r>
            <a:r>
              <a:rPr lang="en-GB" dirty="0" smtClean="0"/>
              <a:t>protocols</a:t>
            </a:r>
          </a:p>
          <a:p>
            <a:pPr lvl="1"/>
            <a:r>
              <a:rPr lang="en-GB" dirty="0" smtClean="0"/>
              <a:t>proving the digital </a:t>
            </a:r>
            <a:r>
              <a:rPr lang="en-GB" dirty="0" smtClean="0"/>
              <a:t>infrastructure </a:t>
            </a:r>
            <a:r>
              <a:rPr lang="en-GB" sz="2200" b="1" i="1" dirty="0" smtClean="0"/>
              <a:t>through </a:t>
            </a:r>
            <a:r>
              <a:rPr lang="en-GB" sz="2200" b="1" i="1" dirty="0" smtClean="0"/>
              <a:t>live testbeds</a:t>
            </a:r>
          </a:p>
          <a:p>
            <a:pPr lvl="1"/>
            <a:r>
              <a:rPr lang="en-GB" dirty="0" smtClean="0"/>
              <a:t>verifying </a:t>
            </a:r>
            <a:r>
              <a:rPr lang="en-GB" sz="2200" b="1" i="1" dirty="0" smtClean="0"/>
              <a:t>efficiency</a:t>
            </a:r>
            <a:r>
              <a:rPr lang="en-GB" dirty="0" smtClean="0"/>
              <a:t> impact </a:t>
            </a:r>
            <a:r>
              <a:rPr lang="en-GB" dirty="0" smtClean="0"/>
              <a:t>and </a:t>
            </a:r>
            <a:r>
              <a:rPr lang="en-GB" sz="2200" b="1" i="1" dirty="0" smtClean="0"/>
              <a:t>safety </a:t>
            </a:r>
            <a:r>
              <a:rPr lang="en-GB" sz="2200" b="1" i="1" dirty="0" smtClean="0"/>
              <a:t>&amp; environmental </a:t>
            </a:r>
            <a:r>
              <a:rPr lang="en-GB" dirty="0" smtClean="0"/>
              <a:t>benefits</a:t>
            </a:r>
          </a:p>
          <a:p>
            <a:r>
              <a:rPr lang="en-GB" dirty="0" smtClean="0"/>
              <a:t>Authorities and institutions </a:t>
            </a:r>
            <a:r>
              <a:rPr lang="en-GB" dirty="0" smtClean="0"/>
              <a:t>have </a:t>
            </a:r>
            <a:r>
              <a:rPr lang="en-GB" dirty="0" smtClean="0"/>
              <a:t>recognised the work and the need </a:t>
            </a:r>
            <a:r>
              <a:rPr lang="en-GB" dirty="0" smtClean="0"/>
              <a:t>– for example </a:t>
            </a:r>
            <a:r>
              <a:rPr lang="en-GB" b="1" i="1" dirty="0" smtClean="0"/>
              <a:t>at IMO last November</a:t>
            </a:r>
            <a:endParaRPr lang="en-GB" b="1" i="1" dirty="0" smtClean="0"/>
          </a:p>
          <a:p>
            <a:r>
              <a:rPr lang="en-GB" dirty="0" smtClean="0"/>
              <a:t>Ship operators </a:t>
            </a:r>
            <a:r>
              <a:rPr lang="en-GB" dirty="0" smtClean="0"/>
              <a:t>&amp; </a:t>
            </a:r>
            <a:r>
              <a:rPr lang="en-GB" b="1" i="1" dirty="0" smtClean="0"/>
              <a:t>industry </a:t>
            </a:r>
            <a:r>
              <a:rPr lang="en-GB" b="1" i="1" dirty="0" smtClean="0"/>
              <a:t>players </a:t>
            </a:r>
            <a:r>
              <a:rPr lang="en-GB" b="1" i="1" dirty="0" smtClean="0"/>
              <a:t/>
            </a:r>
            <a:br>
              <a:rPr lang="en-GB" b="1" i="1" dirty="0" smtClean="0"/>
            </a:br>
            <a:r>
              <a:rPr lang="en-GB" dirty="0" smtClean="0"/>
              <a:t>are also </a:t>
            </a:r>
            <a:r>
              <a:rPr lang="en-GB" b="1" i="1" dirty="0" smtClean="0"/>
              <a:t>seeing the benefit!</a:t>
            </a:r>
            <a:endParaRPr lang="en-GB" b="1" i="1" dirty="0" smtClean="0"/>
          </a:p>
          <a:p>
            <a:endParaRPr lang="en-GB" dirty="0" smtClean="0"/>
          </a:p>
          <a:p>
            <a:endParaRPr lang="en-GB" dirty="0"/>
          </a:p>
        </p:txBody>
      </p:sp>
      <p:pic>
        <p:nvPicPr>
          <p:cNvPr id="3" name="Picture 2"/>
          <p:cNvPicPr>
            <a:picLocks noChangeAspect="1"/>
          </p:cNvPicPr>
          <p:nvPr/>
        </p:nvPicPr>
        <p:blipFill>
          <a:blip r:embed="rId3"/>
          <a:stretch>
            <a:fillRect/>
          </a:stretch>
        </p:blipFill>
        <p:spPr>
          <a:xfrm>
            <a:off x="9858375" y="1836001"/>
            <a:ext cx="2284934" cy="1703635"/>
          </a:xfrm>
          <a:prstGeom prst="rect">
            <a:avLst/>
          </a:prstGeom>
        </p:spPr>
      </p:pic>
      <p:pic>
        <p:nvPicPr>
          <p:cNvPr id="15" name="Picture 14"/>
          <p:cNvPicPr>
            <a:picLocks noChangeAspect="1"/>
          </p:cNvPicPr>
          <p:nvPr/>
        </p:nvPicPr>
        <p:blipFill>
          <a:blip r:embed="rId4"/>
          <a:stretch>
            <a:fillRect/>
          </a:stretch>
        </p:blipFill>
        <p:spPr>
          <a:xfrm>
            <a:off x="9120336" y="4993315"/>
            <a:ext cx="2576273" cy="1497503"/>
          </a:xfrm>
          <a:prstGeom prst="rect">
            <a:avLst/>
          </a:prstGeom>
        </p:spPr>
      </p:pic>
    </p:spTree>
    <p:extLst>
      <p:ext uri="{BB962C8B-B14F-4D97-AF65-F5344CB8AC3E}">
        <p14:creationId xmlns:p14="http://schemas.microsoft.com/office/powerpoint/2010/main" val="423511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a:t>
            </a:r>
            <a:r>
              <a:rPr lang="en-GB" dirty="0" smtClean="0"/>
              <a:t>vision becomes a standard when all actors commit and dedicate!</a:t>
            </a:r>
            <a:endParaRPr lang="en-US" dirty="0"/>
          </a:p>
        </p:txBody>
      </p:sp>
      <p:sp>
        <p:nvSpPr>
          <p:cNvPr id="3" name="Content Placeholder 2"/>
          <p:cNvSpPr>
            <a:spLocks noGrp="1"/>
          </p:cNvSpPr>
          <p:nvPr>
            <p:ph idx="1"/>
          </p:nvPr>
        </p:nvSpPr>
        <p:spPr>
          <a:xfrm>
            <a:off x="407369" y="1844823"/>
            <a:ext cx="5616623" cy="3456385"/>
          </a:xfrm>
        </p:spPr>
        <p:txBody>
          <a:bodyPr/>
          <a:lstStyle/>
          <a:p>
            <a:pPr>
              <a:spcBef>
                <a:spcPts val="1800"/>
              </a:spcBef>
              <a:spcAft>
                <a:spcPts val="1800"/>
              </a:spcAft>
            </a:pPr>
            <a:r>
              <a:rPr lang="en-GB" dirty="0" smtClean="0"/>
              <a:t>Finding an owner that </a:t>
            </a:r>
            <a:r>
              <a:rPr lang="en-GB" dirty="0" smtClean="0"/>
              <a:t>ensures </a:t>
            </a:r>
            <a:r>
              <a:rPr lang="en-GB" dirty="0" smtClean="0"/>
              <a:t>governance and </a:t>
            </a:r>
            <a:r>
              <a:rPr lang="en-GB" dirty="0" smtClean="0"/>
              <a:t>drive </a:t>
            </a:r>
            <a:r>
              <a:rPr lang="en-GB" dirty="0" smtClean="0"/>
              <a:t>adoption</a:t>
            </a:r>
          </a:p>
          <a:p>
            <a:pPr>
              <a:spcBef>
                <a:spcPts val="1800"/>
              </a:spcBef>
              <a:spcAft>
                <a:spcPts val="1800"/>
              </a:spcAft>
            </a:pPr>
            <a:r>
              <a:rPr lang="en-GB" dirty="0" smtClean="0"/>
              <a:t>Business partners </a:t>
            </a:r>
            <a:br>
              <a:rPr lang="en-GB" dirty="0" smtClean="0"/>
            </a:br>
            <a:r>
              <a:rPr lang="en-GB" dirty="0" smtClean="0"/>
              <a:t>adopt &amp; implement</a:t>
            </a:r>
            <a:endParaRPr lang="en-GB" dirty="0" smtClean="0"/>
          </a:p>
          <a:p>
            <a:pPr>
              <a:spcBef>
                <a:spcPts val="1800"/>
              </a:spcBef>
              <a:spcAft>
                <a:spcPts val="1800"/>
              </a:spcAft>
            </a:pPr>
            <a:r>
              <a:rPr lang="en-GB" dirty="0" smtClean="0"/>
              <a:t>Authorities </a:t>
            </a:r>
            <a:r>
              <a:rPr lang="en-GB" dirty="0" smtClean="0"/>
              <a:t>endorse</a:t>
            </a:r>
            <a:endParaRPr lang="en-GB" dirty="0" smtClean="0"/>
          </a:p>
          <a:p>
            <a:pPr>
              <a:spcBef>
                <a:spcPts val="1800"/>
              </a:spcBef>
              <a:spcAft>
                <a:spcPts val="1800"/>
              </a:spcAft>
            </a:pPr>
            <a:r>
              <a:rPr lang="en-GB" dirty="0" smtClean="0"/>
              <a:t>All parties </a:t>
            </a:r>
            <a:r>
              <a:rPr lang="en-GB" dirty="0" smtClean="0"/>
              <a:t>start </a:t>
            </a:r>
            <a:r>
              <a:rPr lang="en-GB" dirty="0" smtClean="0"/>
              <a:t>using</a:t>
            </a:r>
          </a:p>
          <a:p>
            <a:pPr lvl="2">
              <a:spcBef>
                <a:spcPts val="1800"/>
              </a:spcBef>
              <a:spcAft>
                <a:spcPts val="1800"/>
              </a:spcAft>
            </a:pPr>
            <a:endParaRPr lang="en-GB" dirty="0" smtClean="0"/>
          </a:p>
          <a:p>
            <a:pPr>
              <a:spcBef>
                <a:spcPts val="1800"/>
              </a:spcBef>
              <a:spcAft>
                <a:spcPts val="1800"/>
              </a:spcAft>
            </a:pPr>
            <a:endParaRPr lang="en-GB" dirty="0" smtClean="0">
              <a:sym typeface="Wingdings" panose="05000000000000000000" pitchFamily="2" charset="2"/>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b="-5993"/>
          <a:stretch/>
        </p:blipFill>
        <p:spPr>
          <a:xfrm>
            <a:off x="5519936" y="1824731"/>
            <a:ext cx="6259400" cy="6268140"/>
          </a:xfrm>
          <a:prstGeom prst="ellipse">
            <a:avLst/>
          </a:prstGeom>
        </p:spPr>
      </p:pic>
    </p:spTree>
    <p:extLst>
      <p:ext uri="{BB962C8B-B14F-4D97-AF65-F5344CB8AC3E}">
        <p14:creationId xmlns:p14="http://schemas.microsoft.com/office/powerpoint/2010/main" val="37966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does it take to</a:t>
            </a:r>
            <a:br>
              <a:rPr lang="en-GB" dirty="0" smtClean="0"/>
            </a:br>
            <a:r>
              <a:rPr lang="en-GB" dirty="0" smtClean="0"/>
              <a:t>fulfil the vision? </a:t>
            </a:r>
            <a:endParaRPr lang="en-GB" dirty="0"/>
          </a:p>
        </p:txBody>
      </p:sp>
      <p:sp>
        <p:nvSpPr>
          <p:cNvPr id="3" name="Content Placeholder 2"/>
          <p:cNvSpPr>
            <a:spLocks noGrp="1"/>
          </p:cNvSpPr>
          <p:nvPr>
            <p:ph idx="1"/>
          </p:nvPr>
        </p:nvSpPr>
        <p:spPr>
          <a:xfrm>
            <a:off x="407369" y="1772815"/>
            <a:ext cx="9145015" cy="4536505"/>
          </a:xfrm>
        </p:spPr>
        <p:txBody>
          <a:bodyPr/>
          <a:lstStyle/>
          <a:p>
            <a:r>
              <a:rPr lang="en-GB" dirty="0" smtClean="0"/>
              <a:t>Established </a:t>
            </a:r>
            <a:r>
              <a:rPr lang="en-GB" dirty="0" smtClean="0"/>
              <a:t>governance organisation</a:t>
            </a:r>
          </a:p>
          <a:p>
            <a:r>
              <a:rPr lang="en-GB" dirty="0" smtClean="0"/>
              <a:t>Tech set-up to run the infrastructure</a:t>
            </a:r>
          </a:p>
          <a:p>
            <a:r>
              <a:rPr lang="en-GB" dirty="0" smtClean="0"/>
              <a:t>Dedicated team to govern, </a:t>
            </a:r>
            <a:r>
              <a:rPr lang="en-GB" dirty="0" smtClean="0"/>
              <a:t/>
            </a:r>
            <a:br>
              <a:rPr lang="en-GB" dirty="0" smtClean="0"/>
            </a:br>
            <a:r>
              <a:rPr lang="en-GB" dirty="0" smtClean="0"/>
              <a:t>service</a:t>
            </a:r>
            <a:r>
              <a:rPr lang="en-GB" dirty="0" smtClean="0"/>
              <a:t>, maintain and develop</a:t>
            </a:r>
          </a:p>
          <a:p>
            <a:r>
              <a:rPr lang="en-GB" dirty="0" smtClean="0"/>
              <a:t>Manufacturers </a:t>
            </a:r>
            <a:r>
              <a:rPr lang="en-GB" dirty="0" smtClean="0"/>
              <a:t>and service providers </a:t>
            </a:r>
            <a:r>
              <a:rPr lang="en-GB" dirty="0" smtClean="0"/>
              <a:t/>
            </a:r>
            <a:br>
              <a:rPr lang="en-GB" dirty="0" smtClean="0"/>
            </a:br>
            <a:r>
              <a:rPr lang="en-GB" dirty="0" smtClean="0"/>
              <a:t>implementing </a:t>
            </a:r>
            <a:r>
              <a:rPr lang="en-GB" dirty="0" smtClean="0"/>
              <a:t>standard in their products</a:t>
            </a:r>
          </a:p>
          <a:p>
            <a:r>
              <a:rPr lang="en-GB" dirty="0" smtClean="0"/>
              <a:t>Governing bodies </a:t>
            </a:r>
            <a:r>
              <a:rPr lang="en-GB" dirty="0" smtClean="0"/>
              <a:t>support with </a:t>
            </a:r>
            <a:r>
              <a:rPr lang="en-GB" dirty="0" smtClean="0"/>
              <a:t>directives </a:t>
            </a:r>
          </a:p>
          <a:p>
            <a:r>
              <a:rPr lang="en-GB" dirty="0" smtClean="0"/>
              <a:t>XMAs &amp; business partners request </a:t>
            </a:r>
            <a:r>
              <a:rPr lang="en-GB" dirty="0" smtClean="0"/>
              <a:t>in their </a:t>
            </a:r>
            <a:r>
              <a:rPr lang="en-GB" dirty="0" smtClean="0"/>
              <a:t>operations</a:t>
            </a:r>
            <a:endParaRPr lang="en-GB" dirty="0" smtClean="0"/>
          </a:p>
          <a:p>
            <a:r>
              <a:rPr lang="en-GB" dirty="0" smtClean="0"/>
              <a:t>…</a:t>
            </a:r>
          </a:p>
        </p:txBody>
      </p:sp>
      <p:sp>
        <p:nvSpPr>
          <p:cNvPr id="6" name="TextBox 5"/>
          <p:cNvSpPr txBox="1"/>
          <p:nvPr/>
        </p:nvSpPr>
        <p:spPr>
          <a:xfrm rot="516633">
            <a:off x="4177920" y="2783517"/>
            <a:ext cx="7272808" cy="2515043"/>
          </a:xfrm>
          <a:prstGeom prst="rect">
            <a:avLst/>
          </a:prstGeom>
          <a:solidFill>
            <a:schemeClr val="accent2"/>
          </a:solidFill>
          <a:effectLst>
            <a:outerShdw blurRad="495300" dist="38100" dir="2700000" algn="tl" rotWithShape="0">
              <a:prstClr val="black">
                <a:alpha val="40000"/>
              </a:prstClr>
            </a:outerShdw>
          </a:effectLst>
        </p:spPr>
        <p:txBody>
          <a:bodyPr wrap="square" lIns="324000" tIns="252000" rIns="324000" bIns="288000" rtlCol="0">
            <a:spAutoFit/>
          </a:bodyPr>
          <a:lstStyle/>
          <a:p>
            <a:r>
              <a:rPr lang="en-GB" sz="4400" b="1" dirty="0" smtClean="0">
                <a:solidFill>
                  <a:schemeClr val="bg1"/>
                </a:solidFill>
                <a:latin typeface="Arial" panose="020B0604020202020204" pitchFamily="34" charset="0"/>
                <a:cs typeface="Arial" panose="020B0604020202020204" pitchFamily="34" charset="0"/>
              </a:rPr>
              <a:t>In short:</a:t>
            </a:r>
            <a:r>
              <a:rPr lang="en-GB" sz="2800" b="1" dirty="0" smtClean="0">
                <a:solidFill>
                  <a:schemeClr val="bg1"/>
                </a:solidFill>
                <a:latin typeface="Arial" panose="020B0604020202020204" pitchFamily="34" charset="0"/>
                <a:cs typeface="Arial" panose="020B0604020202020204" pitchFamily="34" charset="0"/>
              </a:rPr>
              <a:t/>
            </a:r>
            <a:br>
              <a:rPr lang="en-GB" sz="2800" b="1" dirty="0" smtClean="0">
                <a:solidFill>
                  <a:schemeClr val="bg1"/>
                </a:solidFill>
                <a:latin typeface="Arial" panose="020B0604020202020204" pitchFamily="34" charset="0"/>
                <a:cs typeface="Arial" panose="020B0604020202020204" pitchFamily="34" charset="0"/>
              </a:rPr>
            </a:br>
            <a:r>
              <a:rPr lang="en-GB" sz="2800" b="1" dirty="0" smtClean="0">
                <a:solidFill>
                  <a:schemeClr val="bg1"/>
                </a:solidFill>
                <a:latin typeface="Arial" panose="020B0604020202020204" pitchFamily="34" charset="0"/>
                <a:cs typeface="Arial" panose="020B0604020202020204" pitchFamily="34" charset="0"/>
              </a:rPr>
              <a:t>This </a:t>
            </a:r>
            <a:r>
              <a:rPr lang="en-GB" sz="2800" b="1" dirty="0">
                <a:solidFill>
                  <a:schemeClr val="bg1"/>
                </a:solidFill>
                <a:latin typeface="Arial" panose="020B0604020202020204" pitchFamily="34" charset="0"/>
                <a:cs typeface="Arial" panose="020B0604020202020204" pitchFamily="34" charset="0"/>
              </a:rPr>
              <a:t>will require robust commitments, joint investments and an “open-mind-to-make-it-work</a:t>
            </a:r>
            <a:r>
              <a:rPr lang="en-GB" sz="2800" b="1" dirty="0" smtClean="0">
                <a:solidFill>
                  <a:schemeClr val="bg1"/>
                </a:solidFill>
                <a:latin typeface="Arial" panose="020B0604020202020204" pitchFamily="34" charset="0"/>
                <a:cs typeface="Arial" panose="020B0604020202020204" pitchFamily="34" charset="0"/>
              </a:rPr>
              <a:t>”</a:t>
            </a:r>
            <a:endParaRPr lang="en-GB" sz="2800" dirty="0">
              <a:solidFill>
                <a:schemeClr val="bg1"/>
              </a:solidFill>
            </a:endParaRPr>
          </a:p>
        </p:txBody>
      </p:sp>
    </p:spTree>
    <p:extLst>
      <p:ext uri="{BB962C8B-B14F-4D97-AF65-F5344CB8AC3E}">
        <p14:creationId xmlns:p14="http://schemas.microsoft.com/office/powerpoint/2010/main" val="104356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How to fill the empty seat? </a:t>
            </a:r>
            <a:endParaRPr lang="en-GB" dirty="0"/>
          </a:p>
        </p:txBody>
      </p:sp>
      <p:sp>
        <p:nvSpPr>
          <p:cNvPr id="3" name="Content Placeholder 2"/>
          <p:cNvSpPr>
            <a:spLocks noGrp="1"/>
          </p:cNvSpPr>
          <p:nvPr>
            <p:ph idx="1"/>
          </p:nvPr>
        </p:nvSpPr>
        <p:spPr>
          <a:xfrm>
            <a:off x="407369" y="1457324"/>
            <a:ext cx="6696743" cy="4707979"/>
          </a:xfrm>
        </p:spPr>
        <p:txBody>
          <a:bodyPr/>
          <a:lstStyle/>
          <a:p>
            <a:pPr marL="0" indent="0">
              <a:buNone/>
            </a:pPr>
            <a:r>
              <a:rPr lang="en-GB" b="1" dirty="0" smtClean="0"/>
              <a:t>An industry group is now</a:t>
            </a:r>
            <a:br>
              <a:rPr lang="en-GB" b="1" dirty="0" smtClean="0"/>
            </a:br>
            <a:r>
              <a:rPr lang="en-GB" b="1" dirty="0" smtClean="0"/>
              <a:t>exploring how this can happen:</a:t>
            </a:r>
          </a:p>
          <a:p>
            <a:r>
              <a:rPr lang="en-GB" dirty="0" smtClean="0"/>
              <a:t>Terms </a:t>
            </a:r>
            <a:r>
              <a:rPr lang="en-GB" dirty="0" smtClean="0"/>
              <a:t>and structure of a joint </a:t>
            </a:r>
            <a:r>
              <a:rPr lang="en-GB" dirty="0" smtClean="0"/>
              <a:t>collaboration</a:t>
            </a:r>
            <a:endParaRPr lang="en-GB" dirty="0" smtClean="0"/>
          </a:p>
          <a:p>
            <a:r>
              <a:rPr lang="en-GB" dirty="0" smtClean="0"/>
              <a:t>Operational </a:t>
            </a:r>
            <a:r>
              <a:rPr lang="en-GB" dirty="0" smtClean="0"/>
              <a:t>set </a:t>
            </a:r>
            <a:r>
              <a:rPr lang="en-GB" dirty="0" smtClean="0"/>
              <a:t>up</a:t>
            </a:r>
            <a:endParaRPr lang="en-GB" dirty="0" smtClean="0"/>
          </a:p>
          <a:p>
            <a:r>
              <a:rPr lang="en-GB" dirty="0" smtClean="0"/>
              <a:t>How to engage the sector and get commitment from all </a:t>
            </a:r>
            <a:r>
              <a:rPr lang="en-GB" dirty="0" smtClean="0"/>
              <a:t>actors</a:t>
            </a:r>
            <a:endParaRPr lang="en-GB" dirty="0" smtClean="0"/>
          </a:p>
          <a:p>
            <a:r>
              <a:rPr lang="en-GB" dirty="0" smtClean="0"/>
              <a:t>What is the </a:t>
            </a:r>
            <a:r>
              <a:rPr lang="en-GB" dirty="0"/>
              <a:t>market maturity </a:t>
            </a:r>
            <a:r>
              <a:rPr lang="en-GB" dirty="0" smtClean="0"/>
              <a:t/>
            </a:r>
            <a:br>
              <a:rPr lang="en-GB" dirty="0" smtClean="0"/>
            </a:br>
            <a:r>
              <a:rPr lang="en-GB" dirty="0" smtClean="0"/>
              <a:t>and what is the business </a:t>
            </a:r>
            <a:r>
              <a:rPr lang="en-GB" dirty="0" smtClean="0"/>
              <a:t>case</a:t>
            </a:r>
            <a:endParaRPr lang="en-GB" dirty="0" smtClean="0"/>
          </a:p>
          <a:p>
            <a:pPr lvl="2"/>
            <a:endParaRPr lang="en-GB" dirty="0" smtClean="0"/>
          </a:p>
          <a:p>
            <a:endParaRPr lang="en-GB" dirty="0"/>
          </a:p>
        </p:txBody>
      </p:sp>
      <p:sp>
        <p:nvSpPr>
          <p:cNvPr id="6" name="AutoShape 6" descr="Image result for vÃ¤rtsilÃ¤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 name="AutoShape 8" descr="Image result for vÃ¤rtsilÃ¤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0" name="AutoShape 10" descr="Image result for vÃ¤rtsilÃ¤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AutoShape 12" descr="Image result for vÃ¤rtsilÃ¤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AutoShape 14" descr="Image result for vÃ¤rtsilÃ¤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6" name="Rectangle 15"/>
          <p:cNvSpPr/>
          <p:nvPr/>
        </p:nvSpPr>
        <p:spPr>
          <a:xfrm>
            <a:off x="6704252" y="1537742"/>
            <a:ext cx="6912768" cy="6336704"/>
          </a:xfrm>
          <a:prstGeom prst="rect">
            <a:avLst/>
          </a:prstGeom>
          <a:solidFill>
            <a:schemeClr val="bg1"/>
          </a:solidFill>
          <a:effectLst>
            <a:outerShdw blurRad="241300" dist="38100" dir="2700000" algn="tl" rotWithShape="0">
              <a:prstClr val="black">
                <a:alpha val="40000"/>
              </a:prstClr>
            </a:outerShdw>
          </a:effectLst>
        </p:spPr>
        <p:txBody>
          <a:bodyPr wrap="square" lIns="252000" tIns="180000" rIns="252000" bIns="216000" rtlCol="0" anchor="b" anchorCtr="0">
            <a:noAutofit/>
          </a:bodyPr>
          <a:lstStyle/>
          <a:p>
            <a:pPr>
              <a:spcAft>
                <a:spcPts val="600"/>
              </a:spcAft>
            </a:pPr>
            <a:endParaRPr lang="sv-SE" sz="1600" i="1">
              <a:solidFill>
                <a:schemeClr val="tx1"/>
              </a:solidFill>
              <a:latin typeface="Arial" panose="020B0604020202020204" pitchFamily="34" charset="0"/>
              <a:cs typeface="Arial" panose="020B0604020202020204" pitchFamily="34" charset="0"/>
            </a:endParaRPr>
          </a:p>
        </p:txBody>
      </p:sp>
      <p:pic>
        <p:nvPicPr>
          <p:cNvPr id="6148" name="Picture 4" descr="Image result for kongsberg 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28709" y="1772816"/>
            <a:ext cx="1740842" cy="88421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vÃ¤rtsilÃ¤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69434" y="2893859"/>
            <a:ext cx="1482942" cy="103806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raytheon log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846840" y="3198658"/>
            <a:ext cx="1904582" cy="4284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1250" y="4319945"/>
            <a:ext cx="1595762" cy="507744"/>
          </a:xfrm>
          <a:prstGeom prst="rect">
            <a:avLst/>
          </a:prstGeom>
        </p:spPr>
      </p:pic>
      <p:pic>
        <p:nvPicPr>
          <p:cNvPr id="6164" name="Picture 20" descr="Image result for indra logo"/>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017761" y="5341417"/>
            <a:ext cx="1562740" cy="47365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result for vissim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16800" y="4373722"/>
            <a:ext cx="1788210" cy="376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0568" y="5527698"/>
            <a:ext cx="1880674" cy="206875"/>
          </a:xfrm>
          <a:prstGeom prst="rect">
            <a:avLst/>
          </a:prstGeom>
        </p:spPr>
      </p:pic>
      <p:pic>
        <p:nvPicPr>
          <p:cNvPr id="6168" name="Picture 24" descr="Image result for sperry marine"/>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672" t="50000" r="11210" b="7497"/>
          <a:stretch/>
        </p:blipFill>
        <p:spPr bwMode="auto">
          <a:xfrm>
            <a:off x="7104428" y="2085359"/>
            <a:ext cx="2412952" cy="35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2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fade">
                                      <p:cBhvr>
                                        <p:cTn id="13" dur="500"/>
                                        <p:tgtEl>
                                          <p:spTgt spid="6148"/>
                                        </p:tgtEl>
                                      </p:cBhvr>
                                    </p:animEffect>
                                  </p:childTnLst>
                                </p:cTn>
                              </p:par>
                              <p:par>
                                <p:cTn id="14" presetID="10" presetClass="entr" presetSubtype="0" fill="hold" nodeType="with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fade">
                                      <p:cBhvr>
                                        <p:cTn id="16" dur="500"/>
                                        <p:tgtEl>
                                          <p:spTgt spid="6160"/>
                                        </p:tgtEl>
                                      </p:cBhvr>
                                    </p:animEffect>
                                  </p:childTnLst>
                                </p:cTn>
                              </p:par>
                              <p:par>
                                <p:cTn id="17" presetID="10" presetClass="entr" presetSubtype="0" fill="hold" nodeType="withEffect">
                                  <p:stCondLst>
                                    <p:cond delay="0"/>
                                  </p:stCondLst>
                                  <p:childTnLst>
                                    <p:set>
                                      <p:cBhvr>
                                        <p:cTn id="18" dur="1" fill="hold">
                                          <p:stCondLst>
                                            <p:cond delay="0"/>
                                          </p:stCondLst>
                                        </p:cTn>
                                        <p:tgtEl>
                                          <p:spTgt spid="6162"/>
                                        </p:tgtEl>
                                        <p:attrNameLst>
                                          <p:attrName>style.visibility</p:attrName>
                                        </p:attrNameLst>
                                      </p:cBhvr>
                                      <p:to>
                                        <p:strVal val="visible"/>
                                      </p:to>
                                    </p:set>
                                    <p:animEffect transition="in" filter="fade">
                                      <p:cBhvr>
                                        <p:cTn id="19" dur="500"/>
                                        <p:tgtEl>
                                          <p:spTgt spid="616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6164"/>
                                        </p:tgtEl>
                                        <p:attrNameLst>
                                          <p:attrName>style.visibility</p:attrName>
                                        </p:attrNameLst>
                                      </p:cBhvr>
                                      <p:to>
                                        <p:strVal val="visible"/>
                                      </p:to>
                                    </p:set>
                                    <p:animEffect transition="in" filter="fade">
                                      <p:cBhvr>
                                        <p:cTn id="25" dur="500"/>
                                        <p:tgtEl>
                                          <p:spTgt spid="6164"/>
                                        </p:tgtEl>
                                      </p:cBhvr>
                                    </p:animEffect>
                                  </p:childTnLst>
                                </p:cTn>
                              </p:par>
                              <p:par>
                                <p:cTn id="26" presetID="10" presetClass="entr" presetSubtype="0" fill="hold" nodeType="withEffect">
                                  <p:stCondLst>
                                    <p:cond delay="0"/>
                                  </p:stCondLst>
                                  <p:childTnLst>
                                    <p:set>
                                      <p:cBhvr>
                                        <p:cTn id="27" dur="1" fill="hold">
                                          <p:stCondLst>
                                            <p:cond delay="0"/>
                                          </p:stCondLst>
                                        </p:cTn>
                                        <p:tgtEl>
                                          <p:spTgt spid="6166"/>
                                        </p:tgtEl>
                                        <p:attrNameLst>
                                          <p:attrName>style.visibility</p:attrName>
                                        </p:attrNameLst>
                                      </p:cBhvr>
                                      <p:to>
                                        <p:strVal val="visible"/>
                                      </p:to>
                                    </p:set>
                                    <p:animEffect transition="in" filter="fade">
                                      <p:cBhvr>
                                        <p:cTn id="28" dur="500"/>
                                        <p:tgtEl>
                                          <p:spTgt spid="616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6168"/>
                                        </p:tgtEl>
                                        <p:attrNameLst>
                                          <p:attrName>style.visibility</p:attrName>
                                        </p:attrNameLst>
                                      </p:cBhvr>
                                      <p:to>
                                        <p:strVal val="visible"/>
                                      </p:to>
                                    </p:set>
                                    <p:animEffect transition="in" filter="fade">
                                      <p:cBhvr>
                                        <p:cTn id="34" dur="500"/>
                                        <p:tgtEl>
                                          <p:spTgt spid="61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5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5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500"/>
                                        <p:tgtEl>
                                          <p:spTgt spid="3">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Right now we are …</a:t>
            </a:r>
            <a:endParaRPr lang="en-US" dirty="0"/>
          </a:p>
        </p:txBody>
      </p:sp>
      <p:sp>
        <p:nvSpPr>
          <p:cNvPr id="3" name="Content Placeholder 2"/>
          <p:cNvSpPr>
            <a:spLocks noGrp="1"/>
          </p:cNvSpPr>
          <p:nvPr>
            <p:ph idx="1"/>
          </p:nvPr>
        </p:nvSpPr>
        <p:spPr>
          <a:xfrm>
            <a:off x="407369" y="1457324"/>
            <a:ext cx="10946431" cy="4924003"/>
          </a:xfrm>
        </p:spPr>
        <p:txBody>
          <a:bodyPr/>
          <a:lstStyle/>
          <a:p>
            <a:pPr marL="0" indent="0">
              <a:buNone/>
            </a:pPr>
            <a:r>
              <a:rPr lang="en-GB" b="1" dirty="0" smtClean="0"/>
              <a:t>…</a:t>
            </a:r>
            <a:r>
              <a:rPr lang="en-GB" b="1" dirty="0" smtClean="0"/>
              <a:t>looking </a:t>
            </a:r>
            <a:r>
              <a:rPr lang="en-GB" b="1" dirty="0" smtClean="0"/>
              <a:t>to find answers </a:t>
            </a:r>
            <a:r>
              <a:rPr lang="en-GB" b="1" dirty="0" smtClean="0"/>
              <a:t>to </a:t>
            </a:r>
            <a:r>
              <a:rPr lang="en-GB" b="1" dirty="0" smtClean="0"/>
              <a:t>some vital </a:t>
            </a:r>
            <a:r>
              <a:rPr lang="en-GB" b="1" dirty="0" smtClean="0"/>
              <a:t>questions </a:t>
            </a:r>
            <a:r>
              <a:rPr lang="en-GB" b="1" dirty="0" smtClean="0"/>
              <a:t>:</a:t>
            </a:r>
            <a:endParaRPr lang="en-GB" b="1" dirty="0" smtClean="0"/>
          </a:p>
          <a:p>
            <a:pPr>
              <a:spcBef>
                <a:spcPts val="400"/>
              </a:spcBef>
              <a:spcAft>
                <a:spcPts val="400"/>
              </a:spcAft>
            </a:pPr>
            <a:r>
              <a:rPr lang="en-GB" sz="2200" dirty="0" smtClean="0"/>
              <a:t>How will the STM infrastructure </a:t>
            </a:r>
            <a:r>
              <a:rPr lang="en-GB" sz="2200" dirty="0" smtClean="0"/>
              <a:t>technology scale and </a:t>
            </a:r>
            <a:r>
              <a:rPr lang="en-GB" sz="2200" dirty="0" smtClean="0"/>
              <a:t>continue deliver value?</a:t>
            </a:r>
            <a:endParaRPr lang="en-GB" sz="2200" dirty="0" smtClean="0"/>
          </a:p>
          <a:p>
            <a:pPr>
              <a:spcBef>
                <a:spcPts val="400"/>
              </a:spcBef>
              <a:spcAft>
                <a:spcPts val="400"/>
              </a:spcAft>
            </a:pPr>
            <a:r>
              <a:rPr lang="en-GB" sz="2200" dirty="0" smtClean="0"/>
              <a:t>Who will benefit from the global standard, and how?</a:t>
            </a:r>
          </a:p>
          <a:p>
            <a:pPr>
              <a:spcBef>
                <a:spcPts val="400"/>
              </a:spcBef>
              <a:spcAft>
                <a:spcPts val="400"/>
              </a:spcAft>
            </a:pPr>
            <a:r>
              <a:rPr lang="en-GB" sz="2200" dirty="0" smtClean="0"/>
              <a:t>What </a:t>
            </a:r>
            <a:r>
              <a:rPr lang="en-GB" sz="2200" dirty="0" smtClean="0"/>
              <a:t>services </a:t>
            </a:r>
            <a:r>
              <a:rPr lang="en-GB" sz="2200" dirty="0" smtClean="0"/>
              <a:t>will the users need/expect in the future? </a:t>
            </a:r>
            <a:endParaRPr lang="en-GB" sz="2200" dirty="0" smtClean="0"/>
          </a:p>
          <a:p>
            <a:pPr>
              <a:spcBef>
                <a:spcPts val="400"/>
              </a:spcBef>
              <a:spcAft>
                <a:spcPts val="400"/>
              </a:spcAft>
            </a:pPr>
            <a:r>
              <a:rPr lang="en-GB" sz="2200" dirty="0" smtClean="0"/>
              <a:t>Who is willing to pay for the </a:t>
            </a:r>
            <a:r>
              <a:rPr lang="en-GB" sz="2200" dirty="0" smtClean="0"/>
              <a:t>benefits</a:t>
            </a:r>
            <a:r>
              <a:rPr lang="en-GB" sz="2200" dirty="0" smtClean="0"/>
              <a:t>, and how much?</a:t>
            </a:r>
          </a:p>
          <a:p>
            <a:pPr>
              <a:spcBef>
                <a:spcPts val="400"/>
              </a:spcBef>
              <a:spcAft>
                <a:spcPts val="400"/>
              </a:spcAft>
            </a:pPr>
            <a:r>
              <a:rPr lang="en-GB" sz="2200" dirty="0" smtClean="0"/>
              <a:t>Is there commitment </a:t>
            </a:r>
            <a:r>
              <a:rPr lang="en-GB" sz="2200" dirty="0" smtClean="0"/>
              <a:t>from all stakeholders in the sector?</a:t>
            </a:r>
          </a:p>
          <a:p>
            <a:pPr>
              <a:spcBef>
                <a:spcPts val="400"/>
              </a:spcBef>
              <a:spcAft>
                <a:spcPts val="400"/>
              </a:spcAft>
            </a:pPr>
            <a:r>
              <a:rPr lang="en-GB" sz="2200" dirty="0" smtClean="0"/>
              <a:t>What is the optimal </a:t>
            </a:r>
            <a:r>
              <a:rPr lang="en-GB" sz="2200" dirty="0" smtClean="0"/>
              <a:t>business and operating </a:t>
            </a:r>
            <a:r>
              <a:rPr lang="en-GB" sz="2200" dirty="0" smtClean="0"/>
              <a:t>model</a:t>
            </a:r>
            <a:r>
              <a:rPr lang="en-GB" sz="2200" dirty="0" smtClean="0"/>
              <a:t>? </a:t>
            </a:r>
            <a:endParaRPr lang="en-GB" sz="2200" dirty="0" smtClean="0"/>
          </a:p>
          <a:p>
            <a:pPr>
              <a:spcBef>
                <a:spcPts val="400"/>
              </a:spcBef>
              <a:spcAft>
                <a:spcPts val="400"/>
              </a:spcAft>
            </a:pPr>
            <a:r>
              <a:rPr lang="en-GB" sz="2200" dirty="0" smtClean="0"/>
              <a:t>How </a:t>
            </a:r>
            <a:r>
              <a:rPr lang="en-GB" sz="2200" dirty="0" smtClean="0"/>
              <a:t>will such a governance organisation be endorsed?</a:t>
            </a:r>
            <a:endParaRPr lang="en-GB" sz="2200" dirty="0" smtClean="0"/>
          </a:p>
          <a:p>
            <a:pPr>
              <a:spcBef>
                <a:spcPts val="400"/>
              </a:spcBef>
              <a:spcAft>
                <a:spcPts val="400"/>
              </a:spcAft>
            </a:pPr>
            <a:r>
              <a:rPr lang="en-GB" sz="2200" dirty="0"/>
              <a:t>How </a:t>
            </a:r>
            <a:r>
              <a:rPr lang="en-GB" sz="2200" dirty="0" smtClean="0"/>
              <a:t>can such </a:t>
            </a:r>
            <a:r>
              <a:rPr lang="en-GB" sz="2200" dirty="0"/>
              <a:t>a governance organisation </a:t>
            </a:r>
            <a:r>
              <a:rPr lang="en-GB" sz="2200" dirty="0" smtClean="0"/>
              <a:t>be funded</a:t>
            </a:r>
            <a:r>
              <a:rPr lang="en-GB" sz="2200" dirty="0" smtClean="0"/>
              <a:t>?   </a:t>
            </a:r>
            <a:endParaRPr lang="en-GB" sz="2200" dirty="0" smtClean="0"/>
          </a:p>
          <a:p>
            <a:pPr lvl="1"/>
            <a:endParaRPr lang="en-GB" dirty="0" smtClean="0"/>
          </a:p>
        </p:txBody>
      </p:sp>
    </p:spTree>
    <p:extLst>
      <p:ext uri="{BB962C8B-B14F-4D97-AF65-F5344CB8AC3E}">
        <p14:creationId xmlns:p14="http://schemas.microsoft.com/office/powerpoint/2010/main" val="27969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smtClean="0"/>
              <a:t>And </a:t>
            </a:r>
            <a:r>
              <a:rPr lang="sv-SE" dirty="0" err="1" smtClean="0"/>
              <a:t>reach</a:t>
            </a:r>
            <a:r>
              <a:rPr lang="sv-SE" dirty="0" smtClean="0"/>
              <a:t> </a:t>
            </a:r>
            <a:r>
              <a:rPr lang="sv-SE" dirty="0" err="1" smtClean="0"/>
              <a:t>our</a:t>
            </a:r>
            <a:r>
              <a:rPr lang="sv-SE" dirty="0" smtClean="0"/>
              <a:t> common ambition</a:t>
            </a:r>
            <a:endParaRPr lang="sv-SE" dirty="0"/>
          </a:p>
        </p:txBody>
      </p:sp>
      <p:sp>
        <p:nvSpPr>
          <p:cNvPr id="4" name="Content Placeholder 4"/>
          <p:cNvSpPr>
            <a:spLocks noGrp="1"/>
          </p:cNvSpPr>
          <p:nvPr>
            <p:ph sz="half" idx="4294967295"/>
          </p:nvPr>
        </p:nvSpPr>
        <p:spPr>
          <a:xfrm>
            <a:off x="929319" y="1563880"/>
            <a:ext cx="5256584" cy="3009249"/>
          </a:xfrm>
          <a:prstGeom prst="rect">
            <a:avLst/>
          </a:prstGeom>
          <a:solidFill>
            <a:schemeClr val="accent4"/>
          </a:solidFill>
        </p:spPr>
        <p:txBody>
          <a:bodyPr lIns="360000" tIns="324000" rIns="360000" bIns="360000">
            <a:noAutofit/>
          </a:bodyPr>
          <a:lstStyle/>
          <a:p>
            <a:pPr marL="0" indent="0">
              <a:spcBef>
                <a:spcPts val="0"/>
              </a:spcBef>
              <a:spcAft>
                <a:spcPts val="1800"/>
              </a:spcAft>
              <a:buNone/>
            </a:pPr>
            <a:r>
              <a:rPr lang="en-GB" sz="2000" b="1" dirty="0">
                <a:solidFill>
                  <a:schemeClr val="bg1"/>
                </a:solidFill>
                <a:latin typeface="Arial" panose="020B0604020202020204" pitchFamily="34" charset="0"/>
                <a:cs typeface="Arial" panose="020B0604020202020204" pitchFamily="34" charset="0"/>
              </a:rPr>
              <a:t>To have a governance organisation up and running ready to take over from the STM Validation project when it ends in June </a:t>
            </a:r>
            <a:r>
              <a:rPr lang="en-GB" sz="2000" b="1" dirty="0" smtClean="0">
                <a:solidFill>
                  <a:schemeClr val="bg1"/>
                </a:solidFill>
                <a:latin typeface="Arial" panose="020B0604020202020204" pitchFamily="34" charset="0"/>
                <a:cs typeface="Arial" panose="020B0604020202020204" pitchFamily="34" charset="0"/>
              </a:rPr>
              <a:t>2019:</a:t>
            </a:r>
            <a:endParaRPr lang="en-GB" sz="2000" b="1" dirty="0">
              <a:solidFill>
                <a:schemeClr val="bg1"/>
              </a:solidFill>
              <a:latin typeface="Arial" panose="020B0604020202020204" pitchFamily="34" charset="0"/>
              <a:cs typeface="Arial" panose="020B0604020202020204" pitchFamily="34" charset="0"/>
            </a:endParaRPr>
          </a:p>
          <a:p>
            <a:pPr marL="177800" lvl="1" indent="-177800">
              <a:spcBef>
                <a:spcPts val="0"/>
              </a:spcBef>
              <a:spcAft>
                <a:spcPts val="900"/>
              </a:spcAft>
            </a:pPr>
            <a:r>
              <a:rPr lang="en-GB" sz="2000" dirty="0" smtClean="0">
                <a:solidFill>
                  <a:schemeClr val="bg1"/>
                </a:solidFill>
                <a:latin typeface="Arial" panose="020B0604020202020204" pitchFamily="34" charset="0"/>
                <a:cs typeface="Arial" panose="020B0604020202020204" pitchFamily="34" charset="0"/>
              </a:rPr>
              <a:t>How can we make this deadline happen together with other </a:t>
            </a:r>
            <a:r>
              <a:rPr lang="en-GB" sz="2000" dirty="0">
                <a:solidFill>
                  <a:schemeClr val="bg1"/>
                </a:solidFill>
                <a:latin typeface="Arial" panose="020B0604020202020204" pitchFamily="34" charset="0"/>
                <a:cs typeface="Arial" panose="020B0604020202020204" pitchFamily="34" charset="0"/>
              </a:rPr>
              <a:t>stakeholders </a:t>
            </a:r>
            <a:r>
              <a:rPr lang="en-GB" sz="2000" dirty="0" smtClean="0">
                <a:solidFill>
                  <a:schemeClr val="bg1"/>
                </a:solidFill>
                <a:latin typeface="Arial" panose="020B0604020202020204" pitchFamily="34" charset="0"/>
                <a:cs typeface="Arial" panose="020B0604020202020204" pitchFamily="34" charset="0"/>
              </a:rPr>
              <a:t>and beneficiaries?</a:t>
            </a:r>
            <a:endParaRPr lang="en-GB" dirty="0">
              <a:solidFill>
                <a:schemeClr val="bg1"/>
              </a:solidFill>
            </a:endParaRPr>
          </a:p>
        </p:txBody>
      </p:sp>
      <p:sp>
        <p:nvSpPr>
          <p:cNvPr id="5" name="TextBox 4"/>
          <p:cNvSpPr txBox="1"/>
          <p:nvPr/>
        </p:nvSpPr>
        <p:spPr>
          <a:xfrm>
            <a:off x="6615360" y="4012152"/>
            <a:ext cx="4752528" cy="1798675"/>
          </a:xfrm>
          <a:prstGeom prst="rect">
            <a:avLst/>
          </a:prstGeom>
          <a:solidFill>
            <a:schemeClr val="accent4"/>
          </a:solidFill>
        </p:spPr>
        <p:txBody>
          <a:bodyPr wrap="square" lIns="360000" tIns="324000" rIns="360000" bIns="360000" rtlCol="0">
            <a:spAutoFit/>
          </a:bodyPr>
          <a:lstStyle/>
          <a:p>
            <a:pPr>
              <a:lnSpc>
                <a:spcPct val="90000"/>
              </a:lnSpc>
              <a:spcAft>
                <a:spcPts val="1800"/>
              </a:spcAft>
            </a:pPr>
            <a:r>
              <a:rPr lang="en-GB" sz="2000" b="1" dirty="0" smtClean="0">
                <a:solidFill>
                  <a:schemeClr val="bg1"/>
                </a:solidFill>
                <a:latin typeface="Arial" panose="020B0604020202020204" pitchFamily="34" charset="0"/>
                <a:cs typeface="Arial" panose="020B0604020202020204" pitchFamily="34" charset="0"/>
              </a:rPr>
              <a:t>...so that we can realise the real-world </a:t>
            </a:r>
            <a:r>
              <a:rPr lang="en-GB" sz="2000" b="1" dirty="0">
                <a:solidFill>
                  <a:schemeClr val="bg1"/>
                </a:solidFill>
                <a:latin typeface="Arial" panose="020B0604020202020204" pitchFamily="34" charset="0"/>
                <a:cs typeface="Arial" panose="020B0604020202020204" pitchFamily="34" charset="0"/>
              </a:rPr>
              <a:t>benefits </a:t>
            </a:r>
            <a:r>
              <a:rPr lang="en-GB" sz="2000" b="1" dirty="0" smtClean="0">
                <a:solidFill>
                  <a:schemeClr val="bg1"/>
                </a:solidFill>
                <a:latin typeface="Arial" panose="020B0604020202020204" pitchFamily="34" charset="0"/>
                <a:cs typeface="Arial" panose="020B0604020202020204" pitchFamily="34" charset="0"/>
              </a:rPr>
              <a:t>that are possible commercially</a:t>
            </a:r>
            <a:r>
              <a:rPr lang="en-GB" sz="2000" b="1" dirty="0">
                <a:solidFill>
                  <a:schemeClr val="bg1"/>
                </a:solidFill>
                <a:latin typeface="Arial" panose="020B0604020202020204" pitchFamily="34" charset="0"/>
                <a:cs typeface="Arial" panose="020B0604020202020204" pitchFamily="34" charset="0"/>
              </a:rPr>
              <a:t>, societally and </a:t>
            </a:r>
            <a:r>
              <a:rPr lang="en-GB" sz="2000" b="1" dirty="0" smtClean="0">
                <a:solidFill>
                  <a:schemeClr val="bg1"/>
                </a:solidFill>
                <a:latin typeface="Arial" panose="020B0604020202020204" pitchFamily="34" charset="0"/>
                <a:cs typeface="Arial" panose="020B0604020202020204" pitchFamily="34" charset="0"/>
              </a:rPr>
              <a:t>environmentally!</a:t>
            </a:r>
            <a:endParaRPr lang="en-GB"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3185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6825" y="1420813"/>
            <a:ext cx="10925175" cy="4081462"/>
          </a:xfrm>
          <a:prstGeom prst="rect">
            <a:avLst/>
          </a:prstGeom>
        </p:spPr>
        <p:txBody>
          <a:bodyPr>
            <a:noAutofit/>
          </a:bodyPr>
          <a:lstStyle/>
          <a:p>
            <a:pPr>
              <a:lnSpc>
                <a:spcPct val="150000"/>
              </a:lnSpc>
            </a:pPr>
            <a:endParaRPr lang="en-US" sz="1200" dirty="0" smtClean="0"/>
          </a:p>
          <a:p>
            <a:pPr>
              <a:lnSpc>
                <a:spcPct val="150000"/>
              </a:lnSpc>
            </a:pPr>
            <a:endParaRPr lang="en-US" sz="1200" b="1" dirty="0">
              <a:latin typeface="Arial" panose="020B0604020202020204" pitchFamily="34" charset="0"/>
              <a:cs typeface="Arial" panose="020B0604020202020204" pitchFamily="34" charset="0"/>
            </a:endParaRPr>
          </a:p>
        </p:txBody>
      </p:sp>
      <p:sp>
        <p:nvSpPr>
          <p:cNvPr id="5" name="Rectangle 4"/>
          <p:cNvSpPr/>
          <p:nvPr/>
        </p:nvSpPr>
        <p:spPr>
          <a:xfrm>
            <a:off x="839416" y="4239320"/>
            <a:ext cx="6768752" cy="1421928"/>
          </a:xfrm>
          <a:prstGeom prst="rect">
            <a:avLst/>
          </a:prstGeom>
        </p:spPr>
        <p:txBody>
          <a:bodyPr wrap="square">
            <a:spAutoFit/>
          </a:bodyPr>
          <a:lstStyle/>
          <a:p>
            <a:pPr>
              <a:lnSpc>
                <a:spcPct val="80000"/>
              </a:lnSpc>
            </a:pPr>
            <a:r>
              <a:rPr lang="en-GB" sz="5400" b="1" dirty="0" smtClean="0">
                <a:solidFill>
                  <a:schemeClr val="bg1"/>
                </a:solidFill>
                <a:latin typeface="Arial" panose="020B0604020202020204" pitchFamily="34" charset="0"/>
                <a:cs typeface="Arial" panose="020B0604020202020204" pitchFamily="34" charset="0"/>
              </a:rPr>
              <a:t>We need </a:t>
            </a:r>
            <a:r>
              <a:rPr lang="en-GB" sz="5400" b="1" dirty="0" smtClean="0">
                <a:solidFill>
                  <a:schemeClr val="bg1"/>
                </a:solidFill>
                <a:latin typeface="Arial" panose="020B0604020202020204" pitchFamily="34" charset="0"/>
                <a:cs typeface="Arial" panose="020B0604020202020204" pitchFamily="34" charset="0"/>
              </a:rPr>
              <a:t>your support to </a:t>
            </a:r>
            <a:r>
              <a:rPr lang="en-GB" sz="5400" b="1" dirty="0" smtClean="0">
                <a:solidFill>
                  <a:schemeClr val="bg1"/>
                </a:solidFill>
                <a:latin typeface="Arial" panose="020B0604020202020204" pitchFamily="34" charset="0"/>
                <a:cs typeface="Arial" panose="020B0604020202020204" pitchFamily="34" charset="0"/>
              </a:rPr>
              <a:t>succeed!</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812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2848553" y="5733256"/>
            <a:ext cx="1944214" cy="504056"/>
          </a:xfrm>
          <a:prstGeom prst="rect">
            <a:avLst/>
          </a:prstGeom>
        </p:spPr>
        <p:txBody>
          <a:bodyPr>
            <a:normAutofit/>
          </a:bodyPr>
          <a:lstStyle/>
          <a:p>
            <a:pPr marL="0" indent="0" algn="ctr">
              <a:buNone/>
            </a:pPr>
            <a:r>
              <a:rPr lang="en-GB" sz="2000" b="1" dirty="0" smtClean="0">
                <a:solidFill>
                  <a:schemeClr val="bg1"/>
                </a:solidFill>
                <a:latin typeface="Arial" panose="020B0604020202020204" pitchFamily="34" charset="0"/>
                <a:cs typeface="Arial" panose="020B0604020202020204" pitchFamily="34" charset="0"/>
              </a:rPr>
              <a:t>Erik </a:t>
            </a:r>
            <a:r>
              <a:rPr lang="en-GB" sz="2000" b="1" dirty="0" smtClean="0">
                <a:solidFill>
                  <a:schemeClr val="bg1"/>
                </a:solidFill>
                <a:latin typeface="Arial" panose="020B0604020202020204" pitchFamily="34" charset="0"/>
                <a:cs typeface="Arial" panose="020B0604020202020204" pitchFamily="34" charset="0"/>
              </a:rPr>
              <a:t>Daren</a:t>
            </a:r>
            <a:endParaRPr lang="en-GB" sz="20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839416" y="2018320"/>
            <a:ext cx="6264696" cy="1935915"/>
          </a:xfrm>
          <a:prstGeom prst="rect">
            <a:avLst/>
          </a:prstGeom>
        </p:spPr>
        <p:txBody>
          <a:bodyPr wrap="square">
            <a:spAutoFit/>
          </a:bodyPr>
          <a:lstStyle/>
          <a:p>
            <a:pPr>
              <a:lnSpc>
                <a:spcPct val="80000"/>
              </a:lnSpc>
              <a:spcAft>
                <a:spcPts val="1800"/>
              </a:spcAft>
            </a:pPr>
            <a:r>
              <a:rPr lang="en-GB" sz="5400" b="1" dirty="0" smtClean="0">
                <a:solidFill>
                  <a:schemeClr val="bg1"/>
                </a:solidFill>
                <a:latin typeface="Arial" panose="020B0604020202020204" pitchFamily="34" charset="0"/>
                <a:cs typeface="Arial" panose="020B0604020202020204" pitchFamily="34" charset="0"/>
              </a:rPr>
              <a:t>Thank you!</a:t>
            </a:r>
          </a:p>
          <a:p>
            <a:pPr>
              <a:lnSpc>
                <a:spcPct val="90000"/>
              </a:lnSpc>
            </a:pPr>
            <a:r>
              <a:rPr lang="en-GB" sz="2800" dirty="0">
                <a:solidFill>
                  <a:schemeClr val="bg1"/>
                </a:solidFill>
                <a:latin typeface="Arial" panose="020B0604020202020204" pitchFamily="34" charset="0"/>
                <a:cs typeface="Arial" panose="020B0604020202020204" pitchFamily="34" charset="0"/>
              </a:rPr>
              <a:t>Reach out – we are here </a:t>
            </a:r>
            <a:r>
              <a:rPr lang="en-GB" sz="2800" dirty="0" smtClean="0">
                <a:solidFill>
                  <a:schemeClr val="bg1"/>
                </a:solidFill>
                <a:latin typeface="Arial" panose="020B0604020202020204" pitchFamily="34" charset="0"/>
                <a:cs typeface="Arial" panose="020B0604020202020204" pitchFamily="34" charset="0"/>
              </a:rPr>
              <a:t/>
            </a:r>
            <a:br>
              <a:rPr lang="en-GB" sz="2800" dirty="0" smtClean="0">
                <a:solidFill>
                  <a:schemeClr val="bg1"/>
                </a:solidFill>
                <a:latin typeface="Arial" panose="020B0604020202020204" pitchFamily="34" charset="0"/>
                <a:cs typeface="Arial" panose="020B0604020202020204" pitchFamily="34" charset="0"/>
              </a:rPr>
            </a:br>
            <a:r>
              <a:rPr lang="en-GB" sz="2800" dirty="0" smtClean="0">
                <a:solidFill>
                  <a:schemeClr val="bg1"/>
                </a:solidFill>
                <a:latin typeface="Arial" panose="020B0604020202020204" pitchFamily="34" charset="0"/>
                <a:cs typeface="Arial" panose="020B0604020202020204" pitchFamily="34" charset="0"/>
              </a:rPr>
              <a:t>tonight </a:t>
            </a:r>
            <a:r>
              <a:rPr lang="en-GB" sz="2800" dirty="0">
                <a:solidFill>
                  <a:schemeClr val="bg1"/>
                </a:solidFill>
                <a:latin typeface="Arial" panose="020B0604020202020204" pitchFamily="34" charset="0"/>
                <a:cs typeface="Arial" panose="020B0604020202020204" pitchFamily="34" charset="0"/>
              </a:rPr>
              <a:t>and tomorrow!</a:t>
            </a:r>
          </a:p>
          <a:p>
            <a:pPr>
              <a:lnSpc>
                <a:spcPct val="80000"/>
              </a:lnSpc>
            </a:pPr>
            <a:endParaRPr lang="en-GB" sz="1400" b="1" dirty="0">
              <a:solidFill>
                <a:schemeClr val="bg1"/>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cstate="screen">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136584" y="4221088"/>
            <a:ext cx="1368152" cy="1368152"/>
          </a:xfrm>
          <a:prstGeom prst="ellipse">
            <a:avLst/>
          </a:prstGeom>
          <a:noFill/>
          <a:ln w="63500">
            <a:solidFill>
              <a:schemeClr val="bg1"/>
            </a:solidFill>
          </a:ln>
        </p:spPr>
      </p:pic>
      <p:pic>
        <p:nvPicPr>
          <p:cNvPr id="5123" name="Picture 3"/>
          <p:cNvPicPr>
            <a:picLocks noChangeAspect="1" noChangeArrowheads="1"/>
          </p:cNvPicPr>
          <p:nvPr/>
        </p:nvPicPr>
        <p:blipFill>
          <a:blip r:embed="rId4" cstate="screen">
            <a:graysc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992818" y="4221088"/>
            <a:ext cx="1368000" cy="1368000"/>
          </a:xfrm>
          <a:prstGeom prst="ellipse">
            <a:avLst/>
          </a:prstGeom>
          <a:noFill/>
          <a:ln w="63500">
            <a:solidFill>
              <a:schemeClr val="bg1"/>
            </a:solidFill>
          </a:ln>
          <a:extLst>
            <a:ext uri="{909E8E84-426E-40DD-AFC4-6F175D3DCCD1}">
              <a14:hiddenFill xmlns:a14="http://schemas.microsoft.com/office/drawing/2010/main">
                <a:solidFill>
                  <a:schemeClr val="accent1"/>
                </a:solidFill>
              </a14:hiddenFill>
            </a:ext>
          </a:extLst>
        </p:spPr>
      </p:pic>
      <p:sp>
        <p:nvSpPr>
          <p:cNvPr id="7" name="Subtitle 4"/>
          <p:cNvSpPr txBox="1">
            <a:spLocks/>
          </p:cNvSpPr>
          <p:nvPr/>
        </p:nvSpPr>
        <p:spPr>
          <a:xfrm>
            <a:off x="704711" y="5733256"/>
            <a:ext cx="1944214" cy="504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smtClean="0">
                <a:solidFill>
                  <a:schemeClr val="bg1"/>
                </a:solidFill>
                <a:latin typeface="Arial" panose="020B0604020202020204" pitchFamily="34" charset="0"/>
                <a:cs typeface="Arial" panose="020B0604020202020204" pitchFamily="34" charset="0"/>
              </a:rPr>
              <a:t>Tina </a:t>
            </a:r>
            <a:r>
              <a:rPr lang="en-GB" sz="2000" b="1" dirty="0" err="1" smtClean="0">
                <a:solidFill>
                  <a:schemeClr val="bg1"/>
                </a:solidFill>
                <a:latin typeface="Arial" panose="020B0604020202020204" pitchFamily="34" charset="0"/>
                <a:cs typeface="Arial" panose="020B0604020202020204" pitchFamily="34" charset="0"/>
              </a:rPr>
              <a:t>Dejan</a:t>
            </a:r>
            <a:endParaRPr lang="en-GB" sz="2000" b="1" dirty="0">
              <a:solidFill>
                <a:schemeClr val="bg1"/>
              </a:solidFill>
              <a:latin typeface="Arial" panose="020B0604020202020204" pitchFamily="34" charset="0"/>
              <a:cs typeface="Arial" panose="020B0604020202020204" pitchFamily="34" charset="0"/>
            </a:endParaRPr>
          </a:p>
        </p:txBody>
      </p:sp>
      <p:sp>
        <p:nvSpPr>
          <p:cNvPr id="8" name="Subtitle 4"/>
          <p:cNvSpPr txBox="1">
            <a:spLocks/>
          </p:cNvSpPr>
          <p:nvPr/>
        </p:nvSpPr>
        <p:spPr>
          <a:xfrm>
            <a:off x="5022968" y="5733256"/>
            <a:ext cx="1944214" cy="504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chemeClr val="bg1"/>
                </a:solidFill>
                <a:latin typeface="Arial" panose="020B0604020202020204" pitchFamily="34" charset="0"/>
                <a:cs typeface="Arial" panose="020B0604020202020204" pitchFamily="34" charset="0"/>
              </a:rPr>
              <a:t>Gillian </a:t>
            </a:r>
            <a:r>
              <a:rPr lang="en-GB" sz="2000" b="1" dirty="0" err="1">
                <a:solidFill>
                  <a:schemeClr val="bg1"/>
                </a:solidFill>
                <a:latin typeface="Arial" panose="020B0604020202020204" pitchFamily="34" charset="0"/>
                <a:cs typeface="Arial" panose="020B0604020202020204" pitchFamily="34" charset="0"/>
              </a:rPr>
              <a:t>Comley</a:t>
            </a:r>
            <a:r>
              <a:rPr lang="en-GB" sz="2000" b="1" dirty="0">
                <a:solidFill>
                  <a:schemeClr val="bg1"/>
                </a:solidFill>
                <a:latin typeface="Arial" panose="020B0604020202020204" pitchFamily="34" charset="0"/>
                <a:cs typeface="Arial" panose="020B0604020202020204" pitchFamily="34" charset="0"/>
              </a:rPr>
              <a:t> </a:t>
            </a:r>
          </a:p>
        </p:txBody>
      </p:sp>
      <p:pic>
        <p:nvPicPr>
          <p:cNvPr id="9"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bwMode="auto">
          <a:xfrm>
            <a:off x="5231904" y="4221240"/>
            <a:ext cx="1368000" cy="1368000"/>
          </a:xfrm>
          <a:prstGeom prst="ellipse">
            <a:avLst/>
          </a:prstGeom>
          <a:noFill/>
          <a:ln w="63500">
            <a:solidFill>
              <a:schemeClr val="bg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2004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M">
      <a:dk1>
        <a:sysClr val="windowText" lastClr="000000"/>
      </a:dk1>
      <a:lt1>
        <a:sysClr val="window" lastClr="FFFFFF"/>
      </a:lt1>
      <a:dk2>
        <a:srgbClr val="44546A"/>
      </a:dk2>
      <a:lt2>
        <a:srgbClr val="E7E6E6"/>
      </a:lt2>
      <a:accent1>
        <a:srgbClr val="2D5C9D"/>
      </a:accent1>
      <a:accent2>
        <a:srgbClr val="E6AF41"/>
      </a:accent2>
      <a:accent3>
        <a:srgbClr val="E8EDF4"/>
      </a:accent3>
      <a:accent4>
        <a:srgbClr val="5AA5DC"/>
      </a:accent4>
      <a:accent5>
        <a:srgbClr val="000000"/>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1250</TotalTime>
  <Words>1104</Words>
  <Application>Microsoft Office PowerPoint</Application>
  <PresentationFormat>Widescreen</PresentationFormat>
  <Paragraphs>93</Paragraphs>
  <Slides>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Wingdings</vt:lpstr>
      <vt:lpstr>Office Theme</vt:lpstr>
      <vt:lpstr>PowerPoint Presentation</vt:lpstr>
      <vt:lpstr>Since some time we  have a joint vision!</vt:lpstr>
      <vt:lpstr>A vision becomes a standard when all actors commit and dedicate!</vt:lpstr>
      <vt:lpstr>What does it take to fulfil the vision? </vt:lpstr>
      <vt:lpstr>How to fill the empty seat? </vt:lpstr>
      <vt:lpstr>Right now we are …</vt:lpstr>
      <vt:lpstr>And reach our common ambition</vt:lpstr>
      <vt:lpstr>PowerPoint Presentation</vt:lpstr>
      <vt:lpstr>PowerPoint Presentation</vt:lpstr>
    </vt:vector>
  </TitlesOfParts>
  <Company>SAAB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Bromander Emil</dc:creator>
  <cp:lastModifiedBy>Daren Erik</cp:lastModifiedBy>
  <cp:revision>308</cp:revision>
  <cp:lastPrinted>2018-12-19T14:45:15Z</cp:lastPrinted>
  <dcterms:created xsi:type="dcterms:W3CDTF">2018-10-15T11:56:07Z</dcterms:created>
  <dcterms:modified xsi:type="dcterms:W3CDTF">2019-02-05T18:59:26Z</dcterms:modified>
</cp:coreProperties>
</file>