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Lst>
  <p:notesMasterIdLst>
    <p:notesMasterId r:id="rId50"/>
  </p:notesMasterIdLst>
  <p:sldIdLst>
    <p:sldId id="256" r:id="rId5"/>
    <p:sldId id="411" r:id="rId6"/>
    <p:sldId id="435" r:id="rId7"/>
    <p:sldId id="436" r:id="rId8"/>
    <p:sldId id="420" r:id="rId9"/>
    <p:sldId id="421" r:id="rId10"/>
    <p:sldId id="406" r:id="rId11"/>
    <p:sldId id="391" r:id="rId12"/>
    <p:sldId id="392" r:id="rId13"/>
    <p:sldId id="445" r:id="rId14"/>
    <p:sldId id="446" r:id="rId15"/>
    <p:sldId id="447" r:id="rId16"/>
    <p:sldId id="448" r:id="rId17"/>
    <p:sldId id="449" r:id="rId18"/>
    <p:sldId id="456" r:id="rId19"/>
    <p:sldId id="450" r:id="rId20"/>
    <p:sldId id="452" r:id="rId21"/>
    <p:sldId id="457" r:id="rId22"/>
    <p:sldId id="453" r:id="rId23"/>
    <p:sldId id="458" r:id="rId24"/>
    <p:sldId id="454" r:id="rId25"/>
    <p:sldId id="455" r:id="rId26"/>
    <p:sldId id="451" r:id="rId27"/>
    <p:sldId id="459" r:id="rId28"/>
    <p:sldId id="460" r:id="rId29"/>
    <p:sldId id="461" r:id="rId30"/>
    <p:sldId id="422" r:id="rId31"/>
    <p:sldId id="396" r:id="rId32"/>
    <p:sldId id="393" r:id="rId33"/>
    <p:sldId id="394" r:id="rId34"/>
    <p:sldId id="395" r:id="rId35"/>
    <p:sldId id="397" r:id="rId36"/>
    <p:sldId id="423" r:id="rId37"/>
    <p:sldId id="409" r:id="rId38"/>
    <p:sldId id="408" r:id="rId39"/>
    <p:sldId id="414" r:id="rId40"/>
    <p:sldId id="441" r:id="rId41"/>
    <p:sldId id="442" r:id="rId42"/>
    <p:sldId id="443" r:id="rId43"/>
    <p:sldId id="415" r:id="rId44"/>
    <p:sldId id="390" r:id="rId45"/>
    <p:sldId id="416" r:id="rId46"/>
    <p:sldId id="417" r:id="rId47"/>
    <p:sldId id="438" r:id="rId48"/>
    <p:sldId id="44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5083" autoAdjust="0"/>
  </p:normalViewPr>
  <p:slideViewPr>
    <p:cSldViewPr snapToGrid="0">
      <p:cViewPr varScale="1">
        <p:scale>
          <a:sx n="80" d="100"/>
          <a:sy n="80" d="100"/>
        </p:scale>
        <p:origin x="62" y="60"/>
      </p:cViewPr>
      <p:guideLst/>
    </p:cSldViewPr>
  </p:slideViewPr>
  <p:notesTextViewPr>
    <p:cViewPr>
      <p:scale>
        <a:sx n="1" d="1"/>
        <a:sy n="1" d="1"/>
      </p:scale>
      <p:origin x="0" y="0"/>
    </p:cViewPr>
  </p:notesTextViewPr>
  <p:sorterViewPr>
    <p:cViewPr>
      <p:scale>
        <a:sx n="70" d="100"/>
        <a:sy n="70" d="100"/>
      </p:scale>
      <p:origin x="0" y="-38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D83EA-A171-406C-9CD6-6448EFA50D03}" type="datetimeFigureOut">
              <a:rPr lang="en-GB" smtClean="0"/>
              <a:t>06/02/2019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5844B-D86F-430F-9E3A-96884C10565E}" type="slidenum">
              <a:rPr lang="en-GB" smtClean="0"/>
              <a:t>‹#›</a:t>
            </a:fld>
            <a:endParaRPr lang="en-GB"/>
          </a:p>
        </p:txBody>
      </p:sp>
    </p:spTree>
    <p:extLst>
      <p:ext uri="{BB962C8B-B14F-4D97-AF65-F5344CB8AC3E}">
        <p14:creationId xmlns:p14="http://schemas.microsoft.com/office/powerpoint/2010/main" val="1754121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1FAE7E-9646-4377-A6F0-A239D89546D1}" type="slidenum">
              <a:rPr lang="en-US" altLang="sv-SE">
                <a:latin typeface="Calibri" panose="020F0502020204030204" pitchFamily="34" charset="0"/>
              </a:rPr>
              <a:pPr eaLnBrk="1" hangingPunct="1"/>
              <a:t>5</a:t>
            </a:fld>
            <a:endParaRPr lang="en-US" altLang="sv-SE">
              <a:latin typeface="Calibri" panose="020F0502020204030204" pitchFamily="34" charset="0"/>
            </a:endParaRPr>
          </a:p>
        </p:txBody>
      </p:sp>
      <p:sp>
        <p:nvSpPr>
          <p:cNvPr id="115715"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sv-SE" dirty="0" smtClean="0">
                <a:latin typeface="Times" panose="02020603050405020304" pitchFamily="18" charset="0"/>
              </a:rPr>
              <a:t>The point was to</a:t>
            </a:r>
            <a:r>
              <a:rPr lang="en-US" altLang="sv-SE" baseline="0" dirty="0" smtClean="0">
                <a:latin typeface="Times" panose="02020603050405020304" pitchFamily="18" charset="0"/>
              </a:rPr>
              <a:t> present crucial information in a way that highly stressed people could absorb in a Scrambled situation and make the right decision with their gut feeling. Presented the egocentric chart view (“3D-charts”) to the amused 2nd IHO-HSSC Meeting in Rostock in 2010. The standard did not facilitate taking a 3D view on chart data. But since we have the S102. That is nice.</a:t>
            </a:r>
            <a:endParaRPr lang="en-US" altLang="sv-SE" dirty="0" smtClean="0">
              <a:latin typeface="Times" panose="02020603050405020304" pitchFamily="18" charset="0"/>
            </a:endParaRPr>
          </a:p>
        </p:txBody>
      </p:sp>
    </p:spTree>
    <p:extLst>
      <p:ext uri="{BB962C8B-B14F-4D97-AF65-F5344CB8AC3E}">
        <p14:creationId xmlns:p14="http://schemas.microsoft.com/office/powerpoint/2010/main" val="88802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65844B-D86F-430F-9E3A-96884C10565E}" type="slidenum">
              <a:rPr lang="en-GB" smtClean="0"/>
              <a:t>41</a:t>
            </a:fld>
            <a:endParaRPr lang="en-GB"/>
          </a:p>
        </p:txBody>
      </p:sp>
    </p:spTree>
    <p:extLst>
      <p:ext uri="{BB962C8B-B14F-4D97-AF65-F5344CB8AC3E}">
        <p14:creationId xmlns:p14="http://schemas.microsoft.com/office/powerpoint/2010/main" val="4138790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65844B-D86F-430F-9E3A-96884C10565E}" type="slidenum">
              <a:rPr lang="en-GB" smtClean="0"/>
              <a:t>8</a:t>
            </a:fld>
            <a:endParaRPr lang="en-GB"/>
          </a:p>
        </p:txBody>
      </p:sp>
    </p:spTree>
    <p:extLst>
      <p:ext uri="{BB962C8B-B14F-4D97-AF65-F5344CB8AC3E}">
        <p14:creationId xmlns:p14="http://schemas.microsoft.com/office/powerpoint/2010/main" val="133171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sv-SE" noProof="0" dirty="0" smtClean="0"/>
              <a:t>Route</a:t>
            </a:r>
            <a:r>
              <a:rPr lang="en-GB" altLang="sv-SE" baseline="0" noProof="0" dirty="0" smtClean="0"/>
              <a:t> exchange was tested in the MONALISA project with cadets and ship officers in Korea in 2014 onboard the training ships </a:t>
            </a:r>
            <a:r>
              <a:rPr lang="en-GB" altLang="sv-SE" baseline="0" noProof="0" dirty="0" err="1" smtClean="0"/>
              <a:t>Hambada</a:t>
            </a:r>
            <a:r>
              <a:rPr lang="en-GB" altLang="sv-SE" baseline="0" noProof="0" dirty="0" smtClean="0"/>
              <a:t> and Sae Nuri. The response was very positive.</a:t>
            </a:r>
            <a:endParaRPr lang="en-GB" altLang="sv-SE" noProof="0"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563B45-49FF-4DC2-8338-31A830677F75}" type="slidenum">
              <a:rPr kumimoji="0" lang="en-GB" altLang="sv-S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GB" altLang="sv-S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3403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sv-SE" noProof="0" dirty="0" smtClean="0"/>
              <a:t>A solution to this has been developed</a:t>
            </a:r>
            <a:r>
              <a:rPr lang="en-GB" altLang="sv-SE" baseline="0" noProof="0" dirty="0" smtClean="0"/>
              <a:t> and tested in a number of e-Navigation projects like the EfficienSea, MONALISA, ACCSEAS, SESAME and the STM project. It is called route exchange. By sharing each others routes ships can show their intentions. A vessel B is approaching own ship A from starboard. Vessel A is the give way ship and will soon need to turn. </a:t>
            </a:r>
            <a:endParaRPr lang="en-GB" altLang="sv-SE" noProof="0"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3C33859-1294-4B5A-A30F-5E90FF11DE70}" type="slidenum">
              <a:rPr kumimoji="0" lang="en-GB"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GB"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208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sv-SE" noProof="0" dirty="0" smtClean="0"/>
              <a:t>By right-clicking</a:t>
            </a:r>
            <a:r>
              <a:rPr lang="en-GB" altLang="sv-SE" baseline="0" noProof="0" dirty="0" smtClean="0"/>
              <a:t> on B’s vessel symbol and choose “Show intended route”…</a:t>
            </a:r>
            <a:endParaRPr lang="en-GB" altLang="sv-SE" noProof="0"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3C33859-1294-4B5A-A30F-5E90FF11DE70}" type="slidenum">
              <a:rPr kumimoji="0" lang="en-GB"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GB"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55765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sv-SE" noProof="0" dirty="0" smtClean="0"/>
              <a:t>The intention</a:t>
            </a:r>
            <a:r>
              <a:rPr lang="en-GB" altLang="sv-SE" baseline="0" noProof="0" dirty="0" smtClean="0"/>
              <a:t> of vessel B to turn and follow along the fairway is visible. No need for own ship A to turn and give way. For the interaction between autonomous ships and manned ships, and indeed between any type of ships, this service might be of use.</a:t>
            </a:r>
            <a:endParaRPr lang="en-GB" altLang="sv-SE" noProof="0"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3C33859-1294-4B5A-A30F-5E90FF11DE70}" type="slidenum">
              <a:rPr kumimoji="0" lang="en-GB"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GB"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15772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sv-SE" noProof="0" dirty="0" smtClean="0"/>
              <a:t>Route intentions was also tested in the ACCSEAS project in a simulator</a:t>
            </a:r>
            <a:r>
              <a:rPr lang="en-GB" altLang="sv-SE" baseline="0" noProof="0" dirty="0" smtClean="0"/>
              <a:t> simulating the UK Humber estuary with Humber pilots and VTS operators and ship officers trafficking the area. In the screen shot own ship is inbound in the Northern channel and has just queried the outbound “Other ship”. Its intended route is shown passing out through the southern channel. </a:t>
            </a:r>
            <a:endParaRPr lang="en-GB" altLang="sv-SE" noProof="0"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3C33859-1294-4B5A-A30F-5E90FF11DE70}" type="slidenum">
              <a:rPr kumimoji="0" lang="en-GB" altLang="sv-S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altLang="sv-SE"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8024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sv-SE"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F418BB-DCAD-4B25-AE90-88E95E363D5F}" type="slidenum">
              <a:rPr lang="en-GB" altLang="sv-SE"/>
              <a:pPr>
                <a:spcBef>
                  <a:spcPct val="0"/>
                </a:spcBef>
              </a:pPr>
              <a:t>33</a:t>
            </a:fld>
            <a:endParaRPr lang="en-GB" altLang="sv-SE"/>
          </a:p>
        </p:txBody>
      </p:sp>
    </p:spTree>
    <p:extLst>
      <p:ext uri="{BB962C8B-B14F-4D97-AF65-F5344CB8AC3E}">
        <p14:creationId xmlns:p14="http://schemas.microsoft.com/office/powerpoint/2010/main" val="328588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sv-SE"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009CF37-B114-4AA9-BCA6-F8D179F9F448}" type="slidenum">
              <a:rPr kumimoji="0" lang="en-GB"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GB"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24974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93A5C7C-CC34-40C2-B346-12BBBEDCA6D9}" type="datetimeFigureOut">
              <a:rPr lang="en-GB" smtClean="0"/>
              <a:t>06/02/2019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362091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3A5C7C-CC34-40C2-B346-12BBBEDCA6D9}" type="datetimeFigureOut">
              <a:rPr lang="en-GB" smtClean="0"/>
              <a:t>06/02/2019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14004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3A5C7C-CC34-40C2-B346-12BBBEDCA6D9}" type="datetimeFigureOut">
              <a:rPr lang="en-GB" smtClean="0"/>
              <a:t>06/02/2019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3270027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4"/>
            <a:ext cx="109728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7220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901095"/>
          </a:xfrm>
        </p:spPr>
        <p:txBody>
          <a:bodyPr anchor="t"/>
          <a:lstStyle/>
          <a:p>
            <a:r>
              <a:rPr lang="nb-NO" dirty="0" smtClean="0"/>
              <a:t>Klikk for å redigere tittelstil</a:t>
            </a:r>
            <a:endParaRPr lang="nb-NO" dirty="0"/>
          </a:p>
        </p:txBody>
      </p:sp>
      <p:sp>
        <p:nvSpPr>
          <p:cNvPr id="3" name="Undertittel 2"/>
          <p:cNvSpPr>
            <a:spLocks noGrp="1"/>
          </p:cNvSpPr>
          <p:nvPr>
            <p:ph type="subTitle" idx="1"/>
          </p:nvPr>
        </p:nvSpPr>
        <p:spPr>
          <a:xfrm>
            <a:off x="491087" y="3645155"/>
            <a:ext cx="10363200"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2618555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40660730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5333"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b-NO" smtClean="0"/>
              <a:t>Klikk for å redigere tekststiler i malen</a:t>
            </a:r>
          </a:p>
        </p:txBody>
      </p:sp>
      <p:sp>
        <p:nvSpPr>
          <p:cNvPr id="4" name="Plassholder for lysbildenummer 5"/>
          <p:cNvSpPr>
            <a:spLocks noGrp="1"/>
          </p:cNvSpPr>
          <p:nvPr>
            <p:ph type="sldNum" sz="quarter" idx="10"/>
          </p:nvPr>
        </p:nvSpPr>
        <p:spPr>
          <a:xfrm>
            <a:off x="10987618" y="6421967"/>
            <a:ext cx="569383" cy="3640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333" smtClean="0">
                <a:latin typeface="Arial" panose="020B0604020202020204" pitchFamily="34" charset="0"/>
              </a:defRPr>
            </a:lvl1pPr>
          </a:lstStyle>
          <a:p>
            <a:pPr>
              <a:defRPr/>
            </a:pPr>
            <a:fld id="{3C39DB4C-F15E-4EDF-B9A3-EF2844E203FF}" type="slidenum">
              <a:rPr lang="nb-NO" altLang="nb-NO"/>
              <a:pPr>
                <a:defRPr/>
              </a:pPr>
              <a:t>‹#›</a:t>
            </a:fld>
            <a:endParaRPr lang="nb-NO" altLang="nb-NO"/>
          </a:p>
        </p:txBody>
      </p:sp>
    </p:spTree>
    <p:extLst>
      <p:ext uri="{BB962C8B-B14F-4D97-AF65-F5344CB8AC3E}">
        <p14:creationId xmlns:p14="http://schemas.microsoft.com/office/powerpoint/2010/main" val="2645305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4239960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smtClean="0"/>
              <a:t>Klikk for å redigere tekststiler i malen</a:t>
            </a:r>
          </a:p>
        </p:txBody>
      </p:sp>
      <p:sp>
        <p:nvSpPr>
          <p:cNvPr id="6" name="Plassholder for innhold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859528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4008927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03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3A5C7C-CC34-40C2-B346-12BBBEDCA6D9}" type="datetimeFigureOut">
              <a:rPr lang="en-GB" smtClean="0"/>
              <a:t>06/02/2019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4204583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49"/>
            <a:ext cx="4011084" cy="1162051"/>
          </a:xfrm>
        </p:spPr>
        <p:txBody>
          <a:bodyPr anchor="b"/>
          <a:lstStyle>
            <a:lvl1pPr algn="l">
              <a:defRPr sz="2667" b="1"/>
            </a:lvl1pPr>
          </a:lstStyle>
          <a:p>
            <a:r>
              <a:rPr lang="nb-NO" smtClean="0"/>
              <a:t>Klikk for å redigere tittelstil</a:t>
            </a:r>
            <a:endParaRPr lang="nb-NO"/>
          </a:p>
        </p:txBody>
      </p:sp>
      <p:sp>
        <p:nvSpPr>
          <p:cNvPr id="3" name="Plassholder for innhold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smtClean="0"/>
              <a:t>Klikk for å redigere tekststiler i malen</a:t>
            </a:r>
          </a:p>
        </p:txBody>
      </p:sp>
    </p:spTree>
    <p:extLst>
      <p:ext uri="{BB962C8B-B14F-4D97-AF65-F5344CB8AC3E}">
        <p14:creationId xmlns:p14="http://schemas.microsoft.com/office/powerpoint/2010/main" val="3693905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9"/>
          </a:xfrm>
        </p:spPr>
        <p:txBody>
          <a:bodyPr anchor="b"/>
          <a:lstStyle>
            <a:lvl1pPr algn="l">
              <a:defRPr sz="2667"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nb-NO" noProof="0"/>
          </a:p>
        </p:txBody>
      </p:sp>
      <p:sp>
        <p:nvSpPr>
          <p:cNvPr id="4" name="Plassholder for tekst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smtClean="0"/>
              <a:t>Klikk for å redigere tekststiler i malen</a:t>
            </a:r>
          </a:p>
        </p:txBody>
      </p:sp>
    </p:spTree>
    <p:extLst>
      <p:ext uri="{BB962C8B-B14F-4D97-AF65-F5344CB8AC3E}">
        <p14:creationId xmlns:p14="http://schemas.microsoft.com/office/powerpoint/2010/main" val="1457511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134071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44881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23"/>
            <a:ext cx="10363200" cy="901095"/>
          </a:xfrm>
        </p:spPr>
        <p:txBody>
          <a:bodyPr anchor="t"/>
          <a:lstStyle/>
          <a:p>
            <a:r>
              <a:rPr lang="nb-NO" dirty="0" smtClean="0"/>
              <a:t>Klikk for å redigere tittelstil</a:t>
            </a:r>
            <a:endParaRPr lang="nb-NO" dirty="0"/>
          </a:p>
        </p:txBody>
      </p:sp>
      <p:sp>
        <p:nvSpPr>
          <p:cNvPr id="3" name="Undertittel 2"/>
          <p:cNvSpPr>
            <a:spLocks noGrp="1"/>
          </p:cNvSpPr>
          <p:nvPr>
            <p:ph type="subTitle" idx="1"/>
          </p:nvPr>
        </p:nvSpPr>
        <p:spPr>
          <a:xfrm>
            <a:off x="491087" y="3645155"/>
            <a:ext cx="10363200" cy="1752600"/>
          </a:xfrm>
        </p:spPr>
        <p:txBody>
          <a:bodyPr/>
          <a:lstStyle>
            <a:lvl1pPr marL="0" indent="0" algn="l">
              <a:buNone/>
              <a:defRPr>
                <a:solidFill>
                  <a:schemeClr val="tx1">
                    <a:tint val="75000"/>
                  </a:schemeClr>
                </a:solidFill>
              </a:defRPr>
            </a:lvl1pPr>
            <a:lvl2pPr marL="371475" indent="0" algn="ctr">
              <a:buNone/>
              <a:defRPr>
                <a:solidFill>
                  <a:schemeClr val="tx1">
                    <a:tint val="75000"/>
                  </a:schemeClr>
                </a:solidFill>
              </a:defRPr>
            </a:lvl2pPr>
            <a:lvl3pPr marL="742951"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6" indent="0" algn="ctr">
              <a:buNone/>
              <a:defRPr>
                <a:solidFill>
                  <a:schemeClr val="tx1">
                    <a:tint val="75000"/>
                  </a:schemeClr>
                </a:solidFill>
              </a:defRPr>
            </a:lvl6pPr>
            <a:lvl7pPr marL="2228851"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2959775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4" name="Plassholder for lysbildenummer 5"/>
          <p:cNvSpPr txBox="1">
            <a:spLocks/>
          </p:cNvSpPr>
          <p:nvPr userDrawn="1"/>
        </p:nvSpPr>
        <p:spPr>
          <a:xfrm>
            <a:off x="154355" y="6451601"/>
            <a:ext cx="455246" cy="252413"/>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3A27AA-76F9-4770-8C49-896E3CECB53B}" type="slidenum">
              <a:rPr lang="nb-NO" sz="813" b="1" smtClean="0">
                <a:solidFill>
                  <a:prstClr val="white"/>
                </a:solidFill>
                <a:latin typeface="Arial"/>
                <a:cs typeface="Arial"/>
                <a:sym typeface="Helvetica" pitchFamily="34" charset="0"/>
              </a:rPr>
              <a:pPr algn="ctr" fontAlgn="auto">
                <a:spcBef>
                  <a:spcPts val="0"/>
                </a:spcBef>
                <a:spcAft>
                  <a:spcPts val="0"/>
                </a:spcAft>
                <a:defRPr/>
              </a:pPr>
              <a:t>‹#›</a:t>
            </a:fld>
            <a:endParaRPr lang="nb-NO" sz="813" b="1" dirty="0">
              <a:solidFill>
                <a:prstClr val="white"/>
              </a:solidFill>
              <a:latin typeface="Arial"/>
              <a:cs typeface="Arial"/>
              <a:sym typeface="Helvetica" pitchFamily="34" charset="0"/>
            </a:endParaRPr>
          </a:p>
        </p:txBody>
      </p:sp>
      <p:sp>
        <p:nvSpPr>
          <p:cNvPr id="5" name="Plassholder for lysbildenummer 5"/>
          <p:cNvSpPr txBox="1">
            <a:spLocks/>
          </p:cNvSpPr>
          <p:nvPr userDrawn="1"/>
        </p:nvSpPr>
        <p:spPr>
          <a:xfrm>
            <a:off x="341924" y="6451601"/>
            <a:ext cx="660400" cy="252413"/>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nb-NO" sz="813" b="1" dirty="0" smtClean="0">
                <a:solidFill>
                  <a:prstClr val="white"/>
                </a:solidFill>
                <a:latin typeface="Arial"/>
                <a:cs typeface="Arial"/>
                <a:sym typeface="Helvetica" pitchFamily="34" charset="0"/>
              </a:rPr>
              <a:t>(29)</a:t>
            </a:r>
            <a:endParaRPr lang="nb-NO" sz="813" b="1" dirty="0">
              <a:solidFill>
                <a:prstClr val="white"/>
              </a:solidFill>
              <a:latin typeface="Arial"/>
              <a:cs typeface="Arial"/>
              <a:sym typeface="Helvetica" pitchFamily="34" charset="0"/>
            </a:endParaRPr>
          </a:p>
        </p:txBody>
      </p:sp>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886000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9"/>
            <a:ext cx="10363200" cy="1362075"/>
          </a:xfrm>
        </p:spPr>
        <p:txBody>
          <a:bodyPr anchor="t"/>
          <a:lstStyle>
            <a:lvl1pPr algn="l">
              <a:defRPr sz="3250"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1625">
                <a:solidFill>
                  <a:schemeClr val="tx1">
                    <a:tint val="75000"/>
                  </a:schemeClr>
                </a:solidFill>
              </a:defRPr>
            </a:lvl1pPr>
            <a:lvl2pPr marL="371475" indent="0">
              <a:buNone/>
              <a:defRPr sz="1463">
                <a:solidFill>
                  <a:schemeClr val="tx1">
                    <a:tint val="75000"/>
                  </a:schemeClr>
                </a:solidFill>
              </a:defRPr>
            </a:lvl2pPr>
            <a:lvl3pPr marL="742951"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6" indent="0">
              <a:buNone/>
              <a:defRPr sz="1138">
                <a:solidFill>
                  <a:schemeClr val="tx1">
                    <a:tint val="75000"/>
                  </a:schemeClr>
                </a:solidFill>
              </a:defRPr>
            </a:lvl6pPr>
            <a:lvl7pPr marL="2228851"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nb-NO" smtClean="0"/>
              <a:t>Klikk for å redigere tekststiler i malen</a:t>
            </a:r>
          </a:p>
        </p:txBody>
      </p:sp>
      <p:sp>
        <p:nvSpPr>
          <p:cNvPr id="4" name="Plassholder for lysbildenummer 5"/>
          <p:cNvSpPr>
            <a:spLocks noGrp="1"/>
          </p:cNvSpPr>
          <p:nvPr>
            <p:ph type="sldNum" sz="quarter" idx="10"/>
          </p:nvPr>
        </p:nvSpPr>
        <p:spPr>
          <a:xfrm>
            <a:off x="10988431" y="6421439"/>
            <a:ext cx="568570" cy="365125"/>
          </a:xfrm>
          <a:prstGeom prst="rect">
            <a:avLst/>
          </a:prstGeom>
        </p:spPr>
        <p:txBody>
          <a:bodyPr/>
          <a:lstStyle>
            <a:lvl1pPr algn="r" defTabSz="278613" eaLnBrk="1" fontAlgn="auto" hangingPunct="1">
              <a:spcBef>
                <a:spcPts val="0"/>
              </a:spcBef>
              <a:spcAft>
                <a:spcPts val="0"/>
              </a:spcAft>
              <a:defRPr sz="813" smtClean="0">
                <a:solidFill>
                  <a:prstClr val="black"/>
                </a:solidFill>
                <a:latin typeface="Arial"/>
                <a:cs typeface="Arial"/>
                <a:sym typeface="Helvetica" pitchFamily="34" charset="0"/>
              </a:defRPr>
            </a:lvl1pPr>
          </a:lstStyle>
          <a:p>
            <a:pPr>
              <a:defRPr/>
            </a:pPr>
            <a:fld id="{B61D48D0-A980-4E49-A976-62CF563387EF}" type="slidenum">
              <a:rPr lang="nb-NO"/>
              <a:pPr>
                <a:defRPr/>
              </a:pPr>
              <a:t>‹#›</a:t>
            </a:fld>
            <a:endParaRPr lang="nb-NO" dirty="0"/>
          </a:p>
        </p:txBody>
      </p:sp>
    </p:spTree>
    <p:extLst>
      <p:ext uri="{BB962C8B-B14F-4D97-AF65-F5344CB8AC3E}">
        <p14:creationId xmlns:p14="http://schemas.microsoft.com/office/powerpoint/2010/main" val="1849067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6"/>
            <a:ext cx="538480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6"/>
            <a:ext cx="538480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104681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7"/>
            <a:ext cx="5386917" cy="639763"/>
          </a:xfrm>
        </p:spPr>
        <p:txBody>
          <a:bodyPr anchor="b"/>
          <a:lstStyle>
            <a:lvl1pPr marL="0" indent="0">
              <a:buNone/>
              <a:defRPr sz="1950" b="1"/>
            </a:lvl1pPr>
            <a:lvl2pPr marL="371475" indent="0">
              <a:buNone/>
              <a:defRPr sz="1625" b="1"/>
            </a:lvl2pPr>
            <a:lvl3pPr marL="742951" indent="0">
              <a:buNone/>
              <a:defRPr sz="1463" b="1"/>
            </a:lvl3pPr>
            <a:lvl4pPr marL="1114425" indent="0">
              <a:buNone/>
              <a:defRPr sz="1300" b="1"/>
            </a:lvl4pPr>
            <a:lvl5pPr marL="1485900" indent="0">
              <a:buNone/>
              <a:defRPr sz="1300" b="1"/>
            </a:lvl5pPr>
            <a:lvl6pPr marL="1857376" indent="0">
              <a:buNone/>
              <a:defRPr sz="1300" b="1"/>
            </a:lvl6pPr>
            <a:lvl7pPr marL="2228851" indent="0">
              <a:buNone/>
              <a:defRPr sz="1300" b="1"/>
            </a:lvl7pPr>
            <a:lvl8pPr marL="2600325" indent="0">
              <a:buNone/>
              <a:defRPr sz="1300" b="1"/>
            </a:lvl8pPr>
            <a:lvl9pPr marL="2971800" indent="0">
              <a:buNone/>
              <a:defRPr sz="1300"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74" y="1535117"/>
            <a:ext cx="5389033" cy="639763"/>
          </a:xfrm>
        </p:spPr>
        <p:txBody>
          <a:bodyPr anchor="b"/>
          <a:lstStyle>
            <a:lvl1pPr marL="0" indent="0">
              <a:buNone/>
              <a:defRPr sz="1950" b="1"/>
            </a:lvl1pPr>
            <a:lvl2pPr marL="371475" indent="0">
              <a:buNone/>
              <a:defRPr sz="1625" b="1"/>
            </a:lvl2pPr>
            <a:lvl3pPr marL="742951" indent="0">
              <a:buNone/>
              <a:defRPr sz="1463" b="1"/>
            </a:lvl3pPr>
            <a:lvl4pPr marL="1114425" indent="0">
              <a:buNone/>
              <a:defRPr sz="1300" b="1"/>
            </a:lvl4pPr>
            <a:lvl5pPr marL="1485900" indent="0">
              <a:buNone/>
              <a:defRPr sz="1300" b="1"/>
            </a:lvl5pPr>
            <a:lvl6pPr marL="1857376" indent="0">
              <a:buNone/>
              <a:defRPr sz="1300" b="1"/>
            </a:lvl6pPr>
            <a:lvl7pPr marL="2228851" indent="0">
              <a:buNone/>
              <a:defRPr sz="1300" b="1"/>
            </a:lvl7pPr>
            <a:lvl8pPr marL="2600325" indent="0">
              <a:buNone/>
              <a:defRPr sz="1300" b="1"/>
            </a:lvl8pPr>
            <a:lvl9pPr marL="2971800" indent="0">
              <a:buNone/>
              <a:defRPr sz="1300" b="1"/>
            </a:lvl9pPr>
          </a:lstStyle>
          <a:p>
            <a:pPr lvl="0"/>
            <a:r>
              <a:rPr lang="nb-NO" smtClean="0"/>
              <a:t>Klikk for å redigere tekststiler i malen</a:t>
            </a:r>
          </a:p>
        </p:txBody>
      </p:sp>
      <p:sp>
        <p:nvSpPr>
          <p:cNvPr id="6" name="Plassholder for innhold 5"/>
          <p:cNvSpPr>
            <a:spLocks noGrp="1"/>
          </p:cNvSpPr>
          <p:nvPr>
            <p:ph sz="quarter" idx="4"/>
          </p:nvPr>
        </p:nvSpPr>
        <p:spPr>
          <a:xfrm>
            <a:off x="6193374" y="2174875"/>
            <a:ext cx="5389033"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164641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161167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3A5C7C-CC34-40C2-B346-12BBBEDCA6D9}" type="datetimeFigureOut">
              <a:rPr lang="en-GB" smtClean="0"/>
              <a:t>06/02/2019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3121923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142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7"/>
            <a:ext cx="4011084" cy="1162051"/>
          </a:xfrm>
        </p:spPr>
        <p:txBody>
          <a:bodyPr anchor="b"/>
          <a:lstStyle>
            <a:lvl1pPr algn="l">
              <a:defRPr sz="1625" b="1"/>
            </a:lvl1pPr>
          </a:lstStyle>
          <a:p>
            <a:r>
              <a:rPr lang="nb-NO" smtClean="0"/>
              <a:t>Klikk for å redigere tittelstil</a:t>
            </a:r>
            <a:endParaRPr lang="nb-NO"/>
          </a:p>
        </p:txBody>
      </p:sp>
      <p:sp>
        <p:nvSpPr>
          <p:cNvPr id="3" name="Plassholder for innhold 2"/>
          <p:cNvSpPr>
            <a:spLocks noGrp="1"/>
          </p:cNvSpPr>
          <p:nvPr>
            <p:ph idx="1"/>
          </p:nvPr>
        </p:nvSpPr>
        <p:spPr>
          <a:xfrm>
            <a:off x="4766734" y="273060"/>
            <a:ext cx="6815666" cy="585311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3" y="1435103"/>
            <a:ext cx="4011084" cy="4691063"/>
          </a:xfrm>
        </p:spPr>
        <p:txBody>
          <a:bodyPr/>
          <a:lstStyle>
            <a:lvl1pPr marL="0" indent="0">
              <a:buNone/>
              <a:defRPr sz="1138"/>
            </a:lvl1pPr>
            <a:lvl2pPr marL="371475" indent="0">
              <a:buNone/>
              <a:defRPr sz="975"/>
            </a:lvl2pPr>
            <a:lvl3pPr marL="742951" indent="0">
              <a:buNone/>
              <a:defRPr sz="813"/>
            </a:lvl3pPr>
            <a:lvl4pPr marL="1114425" indent="0">
              <a:buNone/>
              <a:defRPr sz="731"/>
            </a:lvl4pPr>
            <a:lvl5pPr marL="1485900" indent="0">
              <a:buNone/>
              <a:defRPr sz="731"/>
            </a:lvl5pPr>
            <a:lvl6pPr marL="1857376" indent="0">
              <a:buNone/>
              <a:defRPr sz="731"/>
            </a:lvl6pPr>
            <a:lvl7pPr marL="2228851" indent="0">
              <a:buNone/>
              <a:defRPr sz="731"/>
            </a:lvl7pPr>
            <a:lvl8pPr marL="2600325" indent="0">
              <a:buNone/>
              <a:defRPr sz="731"/>
            </a:lvl8pPr>
            <a:lvl9pPr marL="2971800" indent="0">
              <a:buNone/>
              <a:defRPr sz="731"/>
            </a:lvl9pPr>
          </a:lstStyle>
          <a:p>
            <a:pPr lvl="0"/>
            <a:r>
              <a:rPr lang="nb-NO" smtClean="0"/>
              <a:t>Klikk for å redigere tekststiler i malen</a:t>
            </a:r>
          </a:p>
        </p:txBody>
      </p:sp>
    </p:spTree>
    <p:extLst>
      <p:ext uri="{BB962C8B-B14F-4D97-AF65-F5344CB8AC3E}">
        <p14:creationId xmlns:p14="http://schemas.microsoft.com/office/powerpoint/2010/main" val="302490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8"/>
            <a:ext cx="7315200" cy="566739"/>
          </a:xfrm>
        </p:spPr>
        <p:txBody>
          <a:bodyPr anchor="b"/>
          <a:lstStyle>
            <a:lvl1pPr algn="l">
              <a:defRPr sz="1625"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rtlCol="0">
            <a:normAutofit/>
          </a:bodyPr>
          <a:lstStyle>
            <a:lvl1pPr marL="0" indent="0">
              <a:buNone/>
              <a:defRPr sz="2600"/>
            </a:lvl1pPr>
            <a:lvl2pPr marL="371475" indent="0">
              <a:buNone/>
              <a:defRPr sz="2275"/>
            </a:lvl2pPr>
            <a:lvl3pPr marL="742951" indent="0">
              <a:buNone/>
              <a:defRPr sz="1950"/>
            </a:lvl3pPr>
            <a:lvl4pPr marL="1114425" indent="0">
              <a:buNone/>
              <a:defRPr sz="1625"/>
            </a:lvl4pPr>
            <a:lvl5pPr marL="1485900" indent="0">
              <a:buNone/>
              <a:defRPr sz="1625"/>
            </a:lvl5pPr>
            <a:lvl6pPr marL="1857376" indent="0">
              <a:buNone/>
              <a:defRPr sz="1625"/>
            </a:lvl6pPr>
            <a:lvl7pPr marL="2228851" indent="0">
              <a:buNone/>
              <a:defRPr sz="1625"/>
            </a:lvl7pPr>
            <a:lvl8pPr marL="2600325" indent="0">
              <a:buNone/>
              <a:defRPr sz="1625"/>
            </a:lvl8pPr>
            <a:lvl9pPr marL="2971800" indent="0">
              <a:buNone/>
              <a:defRPr sz="1625"/>
            </a:lvl9pPr>
          </a:lstStyle>
          <a:p>
            <a:pPr lvl="0"/>
            <a:endParaRPr lang="nb-NO" noProof="0"/>
          </a:p>
        </p:txBody>
      </p:sp>
      <p:sp>
        <p:nvSpPr>
          <p:cNvPr id="4" name="Plassholder for tekst 3"/>
          <p:cNvSpPr>
            <a:spLocks noGrp="1"/>
          </p:cNvSpPr>
          <p:nvPr>
            <p:ph type="body" sz="half" idx="2"/>
          </p:nvPr>
        </p:nvSpPr>
        <p:spPr>
          <a:xfrm>
            <a:off x="2389717" y="5367346"/>
            <a:ext cx="7315200" cy="804863"/>
          </a:xfrm>
        </p:spPr>
        <p:txBody>
          <a:bodyPr/>
          <a:lstStyle>
            <a:lvl1pPr marL="0" indent="0">
              <a:buNone/>
              <a:defRPr sz="1138"/>
            </a:lvl1pPr>
            <a:lvl2pPr marL="371475" indent="0">
              <a:buNone/>
              <a:defRPr sz="975"/>
            </a:lvl2pPr>
            <a:lvl3pPr marL="742951" indent="0">
              <a:buNone/>
              <a:defRPr sz="813"/>
            </a:lvl3pPr>
            <a:lvl4pPr marL="1114425" indent="0">
              <a:buNone/>
              <a:defRPr sz="731"/>
            </a:lvl4pPr>
            <a:lvl5pPr marL="1485900" indent="0">
              <a:buNone/>
              <a:defRPr sz="731"/>
            </a:lvl5pPr>
            <a:lvl6pPr marL="1857376" indent="0">
              <a:buNone/>
              <a:defRPr sz="731"/>
            </a:lvl6pPr>
            <a:lvl7pPr marL="2228851" indent="0">
              <a:buNone/>
              <a:defRPr sz="731"/>
            </a:lvl7pPr>
            <a:lvl8pPr marL="2600325" indent="0">
              <a:buNone/>
              <a:defRPr sz="731"/>
            </a:lvl8pPr>
            <a:lvl9pPr marL="2971800" indent="0">
              <a:buNone/>
              <a:defRPr sz="731"/>
            </a:lvl9pPr>
          </a:lstStyle>
          <a:p>
            <a:pPr lvl="0"/>
            <a:r>
              <a:rPr lang="nb-NO" smtClean="0"/>
              <a:t>Klikk for å redigere tekststiler i malen</a:t>
            </a:r>
          </a:p>
        </p:txBody>
      </p:sp>
    </p:spTree>
    <p:extLst>
      <p:ext uri="{BB962C8B-B14F-4D97-AF65-F5344CB8AC3E}">
        <p14:creationId xmlns:p14="http://schemas.microsoft.com/office/powerpoint/2010/main" val="978050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033535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7"/>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47"/>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294091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Blank">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5"/>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sz="1463">
                <a:solidFill>
                  <a:prstClr val="black"/>
                </a:solidFill>
                <a:latin typeface="Arial" charset="0"/>
                <a:cs typeface="Arial" pitchFamily="34" charset="0"/>
              </a:defRPr>
            </a:lvl1pPr>
          </a:lstStyle>
          <a:p>
            <a:pPr>
              <a:defRPr/>
            </a:pPr>
            <a:endParaRPr lang="sv-SE"/>
          </a:p>
        </p:txBody>
      </p:sp>
      <p:sp>
        <p:nvSpPr>
          <p:cNvPr id="4" name="Slide Number Placeholder 6"/>
          <p:cNvSpPr>
            <a:spLocks noGrp="1"/>
          </p:cNvSpPr>
          <p:nvPr>
            <p:ph type="sldNum" sz="quarter" idx="11"/>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63" smtClean="0">
                <a:solidFill>
                  <a:prstClr val="black"/>
                </a:solidFill>
                <a:latin typeface="Calibri"/>
                <a:cs typeface="+mn-cs"/>
              </a:defRPr>
            </a:lvl1pPr>
          </a:lstStyle>
          <a:p>
            <a:pPr>
              <a:defRPr/>
            </a:pPr>
            <a:fld id="{9C88A890-2434-452A-8236-2C34B2AF6F87}" type="slidenum">
              <a:rPr lang="sv-SE" altLang="nb-NO"/>
              <a:pPr>
                <a:defRPr/>
              </a:pPr>
              <a:t>‹#›</a:t>
            </a:fld>
            <a:endParaRPr lang="sv-SE" altLang="nb-NO"/>
          </a:p>
        </p:txBody>
      </p:sp>
      <p:sp>
        <p:nvSpPr>
          <p:cNvPr id="6" name="Footer Placeholder 7"/>
          <p:cNvSpPr>
            <a:spLocks noGrp="1"/>
          </p:cNvSpPr>
          <p:nvPr>
            <p:ph type="ftr" sz="quarter" idx="12"/>
          </p:nvPr>
        </p:nvSpPr>
        <p:spPr>
          <a:xfrm>
            <a:off x="4165600" y="6248400"/>
            <a:ext cx="3860800" cy="457200"/>
          </a:xfrm>
          <a:prstGeom prst="rect">
            <a:avLst/>
          </a:prstGeom>
        </p:spPr>
        <p:txBody>
          <a:bodyPr/>
          <a:lstStyle>
            <a:lvl1pPr eaLnBrk="1" fontAlgn="auto" hangingPunct="1">
              <a:spcBef>
                <a:spcPts val="0"/>
              </a:spcBef>
              <a:spcAft>
                <a:spcPts val="0"/>
              </a:spcAft>
              <a:defRPr sz="1463">
                <a:solidFill>
                  <a:prstClr val="black"/>
                </a:solidFill>
                <a:latin typeface="Arial" charset="0"/>
                <a:cs typeface="Arial" pitchFamily="34" charset="0"/>
              </a:defRPr>
            </a:lvl1pPr>
          </a:lstStyle>
          <a:p>
            <a:pPr>
              <a:defRPr/>
            </a:pPr>
            <a:endParaRPr lang="sv-SE"/>
          </a:p>
        </p:txBody>
      </p:sp>
    </p:spTree>
    <p:extLst>
      <p:ext uri="{BB962C8B-B14F-4D97-AF65-F5344CB8AC3E}">
        <p14:creationId xmlns:p14="http://schemas.microsoft.com/office/powerpoint/2010/main" val="2421928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92615"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89786" y="1600200"/>
            <a:ext cx="5392615"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95"/>
            <a:ext cx="5392615"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89786" y="3938595"/>
            <a:ext cx="5392615"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sz="1463">
                <a:solidFill>
                  <a:prstClr val="black"/>
                </a:solidFill>
                <a:latin typeface="Arial" pitchFamily="34" charset="0"/>
                <a:cs typeface="Arial" pitchFamily="34" charset="0"/>
              </a:defRPr>
            </a:lvl1pPr>
          </a:lstStyle>
          <a:p>
            <a:pPr>
              <a:defRPr/>
            </a:pPr>
            <a:endParaRPr lang="sv-SE"/>
          </a:p>
        </p:txBody>
      </p:sp>
      <p:sp>
        <p:nvSpPr>
          <p:cNvPr id="8" name="Footer Placeholder 7"/>
          <p:cNvSpPr>
            <a:spLocks noGrp="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sz="1463">
                <a:solidFill>
                  <a:prstClr val="black"/>
                </a:solidFill>
                <a:latin typeface="Arial" pitchFamily="34" charset="0"/>
                <a:cs typeface="Arial" pitchFamily="34" charset="0"/>
              </a:defRPr>
            </a:lvl1pPr>
          </a:lstStyle>
          <a:p>
            <a:pPr>
              <a:defRPr/>
            </a:pPr>
            <a:endParaRPr lang="sv-SE"/>
          </a:p>
        </p:txBody>
      </p:sp>
      <p:sp>
        <p:nvSpPr>
          <p:cNvPr id="9" name="Slide Number Placeholder 8"/>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63" smtClean="0">
                <a:solidFill>
                  <a:prstClr val="black"/>
                </a:solidFill>
                <a:latin typeface="Calibri"/>
                <a:cs typeface="+mn-cs"/>
              </a:defRPr>
            </a:lvl1pPr>
          </a:lstStyle>
          <a:p>
            <a:pPr>
              <a:defRPr/>
            </a:pPr>
            <a:fld id="{7A15FC17-7BC8-4AB9-BD83-336DDC594029}" type="slidenum">
              <a:rPr lang="sv-SE" altLang="nb-NO"/>
              <a:pPr>
                <a:defRPr/>
              </a:pPr>
              <a:t>‹#›</a:t>
            </a:fld>
            <a:endParaRPr lang="sv-SE" altLang="nb-NO"/>
          </a:p>
        </p:txBody>
      </p:sp>
    </p:spTree>
    <p:extLst>
      <p:ext uri="{BB962C8B-B14F-4D97-AF65-F5344CB8AC3E}">
        <p14:creationId xmlns:p14="http://schemas.microsoft.com/office/powerpoint/2010/main" val="1546500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5"/>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sz="1463">
                <a:solidFill>
                  <a:prstClr val="black"/>
                </a:solidFill>
                <a:latin typeface="Arial" pitchFamily="34" charset="0"/>
                <a:cs typeface="Arial" pitchFamily="34" charset="0"/>
              </a:defRPr>
            </a:lvl1pPr>
          </a:lstStyle>
          <a:p>
            <a:pPr>
              <a:defRPr/>
            </a:pPr>
            <a:endParaRPr lang="sv-SE"/>
          </a:p>
        </p:txBody>
      </p:sp>
      <p:sp>
        <p:nvSpPr>
          <p:cNvPr id="4" name="Slide Number Placeholder 6"/>
          <p:cNvSpPr>
            <a:spLocks noGrp="1"/>
          </p:cNvSpPr>
          <p:nvPr>
            <p:ph type="sldNum" sz="quarter" idx="11"/>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63" smtClean="0">
                <a:solidFill>
                  <a:prstClr val="black"/>
                </a:solidFill>
                <a:latin typeface="Calibri"/>
                <a:cs typeface="+mn-cs"/>
              </a:defRPr>
            </a:lvl1pPr>
          </a:lstStyle>
          <a:p>
            <a:pPr>
              <a:defRPr/>
            </a:pPr>
            <a:fld id="{6EC27343-7D9E-4A91-A66D-82D18FF1FD8F}" type="slidenum">
              <a:rPr lang="sv-SE" altLang="nb-NO"/>
              <a:pPr>
                <a:defRPr/>
              </a:pPr>
              <a:t>‹#›</a:t>
            </a:fld>
            <a:endParaRPr lang="sv-SE" altLang="nb-NO"/>
          </a:p>
        </p:txBody>
      </p:sp>
      <p:sp>
        <p:nvSpPr>
          <p:cNvPr id="6" name="Footer Placeholder 7"/>
          <p:cNvSpPr>
            <a:spLocks noGrp="1"/>
          </p:cNvSpPr>
          <p:nvPr>
            <p:ph type="ftr" sz="quarter" idx="12"/>
          </p:nvPr>
        </p:nvSpPr>
        <p:spPr>
          <a:xfrm>
            <a:off x="4165600" y="6248400"/>
            <a:ext cx="3860800" cy="457200"/>
          </a:xfrm>
          <a:prstGeom prst="rect">
            <a:avLst/>
          </a:prstGeom>
        </p:spPr>
        <p:txBody>
          <a:bodyPr/>
          <a:lstStyle>
            <a:lvl1pPr eaLnBrk="1" fontAlgn="auto" hangingPunct="1">
              <a:spcBef>
                <a:spcPts val="0"/>
              </a:spcBef>
              <a:spcAft>
                <a:spcPts val="0"/>
              </a:spcAft>
              <a:defRPr sz="1463">
                <a:solidFill>
                  <a:prstClr val="black"/>
                </a:solidFill>
                <a:latin typeface="Arial" pitchFamily="34" charset="0"/>
                <a:cs typeface="Arial" pitchFamily="34" charset="0"/>
              </a:defRPr>
            </a:lvl1pPr>
          </a:lstStyle>
          <a:p>
            <a:pPr>
              <a:defRPr/>
            </a:pPr>
            <a:endParaRPr lang="sv-SE"/>
          </a:p>
        </p:txBody>
      </p:sp>
    </p:spTree>
    <p:extLst>
      <p:ext uri="{BB962C8B-B14F-4D97-AF65-F5344CB8AC3E}">
        <p14:creationId xmlns:p14="http://schemas.microsoft.com/office/powerpoint/2010/main" val="3201379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491087" y="2677415"/>
            <a:ext cx="10363200" cy="901095"/>
          </a:xfrm>
        </p:spPr>
        <p:txBody>
          <a:bodyPr anchor="t"/>
          <a:lstStyle/>
          <a:p>
            <a:r>
              <a:rPr lang="nb-NO" dirty="0" smtClean="0"/>
              <a:t>Klikk for å redigere tittelstil</a:t>
            </a:r>
            <a:endParaRPr lang="nb-NO" dirty="0"/>
          </a:p>
        </p:txBody>
      </p:sp>
      <p:sp>
        <p:nvSpPr>
          <p:cNvPr id="3" name="Undertittel 2"/>
          <p:cNvSpPr>
            <a:spLocks noGrp="1"/>
          </p:cNvSpPr>
          <p:nvPr>
            <p:ph type="subTitle" idx="1"/>
          </p:nvPr>
        </p:nvSpPr>
        <p:spPr>
          <a:xfrm>
            <a:off x="491087" y="3645155"/>
            <a:ext cx="10363200" cy="1752600"/>
          </a:xfrm>
        </p:spPr>
        <p:txBody>
          <a:bodyPr/>
          <a:lstStyle>
            <a:lvl1pPr marL="0" indent="0" algn="l">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p14="http://schemas.microsoft.com/office/powerpoint/2010/main" val="3280638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909938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93A5C7C-CC34-40C2-B346-12BBBEDCA6D9}" type="datetimeFigureOut">
              <a:rPr lang="en-GB" smtClean="0"/>
              <a:t>06/02/2019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4235841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5333" b="1" cap="all"/>
            </a:lvl1pPr>
          </a:lstStyle>
          <a:p>
            <a:r>
              <a:rPr lang="nb-NO" smtClean="0"/>
              <a:t>Klikk for å redigere tittelstil</a:t>
            </a:r>
            <a:endParaRPr lang="nb-NO"/>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b-NO" smtClean="0"/>
              <a:t>Klikk for å redigere tekststiler i malen</a:t>
            </a:r>
          </a:p>
        </p:txBody>
      </p:sp>
      <p:sp>
        <p:nvSpPr>
          <p:cNvPr id="4" name="Plassholder for lysbildenummer 5"/>
          <p:cNvSpPr>
            <a:spLocks noGrp="1"/>
          </p:cNvSpPr>
          <p:nvPr>
            <p:ph type="sldNum" sz="quarter" idx="10"/>
          </p:nvPr>
        </p:nvSpPr>
        <p:spPr>
          <a:xfrm>
            <a:off x="10987618" y="6421967"/>
            <a:ext cx="569383" cy="364067"/>
          </a:xfrm>
          <a:prstGeom prst="rect">
            <a:avLst/>
          </a:prstGeom>
        </p:spPr>
        <p:txBody>
          <a:bodyPr vert="horz" wrap="square" lIns="91440" tIns="45720" rIns="91440" bIns="45720" numCol="1" anchor="t" anchorCtr="0" compatLnSpc="1">
            <a:prstTxWarp prst="textNoShape">
              <a:avLst/>
            </a:prstTxWarp>
          </a:bodyPr>
          <a:lstStyle>
            <a:lvl1pPr algn="r" eaLnBrk="1" hangingPunct="1">
              <a:defRPr sz="1333">
                <a:latin typeface="Arial" panose="020B0604020202020204" pitchFamily="34" charset="0"/>
              </a:defRPr>
            </a:lvl1pPr>
          </a:lstStyle>
          <a:p>
            <a:pPr defTabSz="609585" fontAlgn="base">
              <a:spcBef>
                <a:spcPct val="0"/>
              </a:spcBef>
              <a:spcAft>
                <a:spcPct val="0"/>
              </a:spcAft>
              <a:defRPr/>
            </a:pPr>
            <a:fld id="{1281A014-3244-42FC-8008-DE84271BFDDC}" type="slidenum">
              <a:rPr lang="nb-NO" altLang="nb-NO" smtClean="0">
                <a:solidFill>
                  <a:prstClr val="black"/>
                </a:solidFill>
                <a:cs typeface="Arial" panose="020B0604020202020204" pitchFamily="34" charset="0"/>
              </a:rPr>
              <a:pPr defTabSz="609585" fontAlgn="base">
                <a:spcBef>
                  <a:spcPct val="0"/>
                </a:spcBef>
                <a:spcAft>
                  <a:spcPct val="0"/>
                </a:spcAft>
                <a:defRPr/>
              </a:pPr>
              <a:t>‹#›</a:t>
            </a:fld>
            <a:endParaRPr lang="nb-NO" altLang="nb-NO">
              <a:solidFill>
                <a:prstClr val="black"/>
              </a:solidFill>
              <a:cs typeface="Arial" panose="020B0604020202020204" pitchFamily="34" charset="0"/>
            </a:endParaRPr>
          </a:p>
        </p:txBody>
      </p:sp>
    </p:spTree>
    <p:extLst>
      <p:ext uri="{BB962C8B-B14F-4D97-AF65-F5344CB8AC3E}">
        <p14:creationId xmlns:p14="http://schemas.microsoft.com/office/powerpoint/2010/main" val="69532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688426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smtClean="0"/>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b-NO" smtClean="0"/>
              <a:t>Klikk for å redigere tekststiler i malen</a:t>
            </a:r>
          </a:p>
        </p:txBody>
      </p:sp>
      <p:sp>
        <p:nvSpPr>
          <p:cNvPr id="6" name="Plassholder for innhold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552401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4180148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50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49"/>
            <a:ext cx="4011084" cy="1162051"/>
          </a:xfrm>
        </p:spPr>
        <p:txBody>
          <a:bodyPr anchor="b"/>
          <a:lstStyle>
            <a:lvl1pPr algn="l">
              <a:defRPr sz="2667" b="1"/>
            </a:lvl1pPr>
          </a:lstStyle>
          <a:p>
            <a:r>
              <a:rPr lang="nb-NO" smtClean="0"/>
              <a:t>Klikk for å redigere tittelstil</a:t>
            </a:r>
            <a:endParaRPr lang="nb-NO"/>
          </a:p>
        </p:txBody>
      </p:sp>
      <p:sp>
        <p:nvSpPr>
          <p:cNvPr id="3" name="Plassholder for innhold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smtClean="0"/>
              <a:t>Klikk for å redigere tekststiler i malen</a:t>
            </a:r>
          </a:p>
        </p:txBody>
      </p:sp>
    </p:spTree>
    <p:extLst>
      <p:ext uri="{BB962C8B-B14F-4D97-AF65-F5344CB8AC3E}">
        <p14:creationId xmlns:p14="http://schemas.microsoft.com/office/powerpoint/2010/main" val="2263163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9"/>
          </a:xfrm>
        </p:spPr>
        <p:txBody>
          <a:bodyPr anchor="b"/>
          <a:lstStyle>
            <a:lvl1pPr algn="l">
              <a:defRPr sz="2667" b="1"/>
            </a:lvl1pPr>
          </a:lstStyle>
          <a:p>
            <a:r>
              <a:rPr lang="nb-NO" smtClean="0"/>
              <a:t>Klikk for å redigere tittelstil</a:t>
            </a:r>
            <a:endParaRPr lang="nb-NO"/>
          </a:p>
        </p:txBody>
      </p:sp>
      <p:sp>
        <p:nvSpPr>
          <p:cNvPr id="3" name="Plassholder for bilde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nb-NO" noProof="0"/>
          </a:p>
        </p:txBody>
      </p:sp>
      <p:sp>
        <p:nvSpPr>
          <p:cNvPr id="4" name="Plassholder for tekst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b-NO" smtClean="0"/>
              <a:t>Klikk for å redigere tekststiler i malen</a:t>
            </a:r>
          </a:p>
        </p:txBody>
      </p:sp>
    </p:spTree>
    <p:extLst>
      <p:ext uri="{BB962C8B-B14F-4D97-AF65-F5344CB8AC3E}">
        <p14:creationId xmlns:p14="http://schemas.microsoft.com/office/powerpoint/2010/main" val="368519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4003237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442110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446733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93A5C7C-CC34-40C2-B346-12BBBEDCA6D9}" type="datetimeFigureOut">
              <a:rPr lang="en-GB" smtClean="0"/>
              <a:t>06/02/2019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214783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93A5C7C-CC34-40C2-B346-12BBBEDCA6D9}" type="datetimeFigureOut">
              <a:rPr lang="en-GB" smtClean="0"/>
              <a:t>06/02/2019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1670747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A5C7C-CC34-40C2-B346-12BBBEDCA6D9}" type="datetimeFigureOut">
              <a:rPr lang="en-GB" smtClean="0"/>
              <a:t>06/02/2019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446386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3A5C7C-CC34-40C2-B346-12BBBEDCA6D9}" type="datetimeFigureOut">
              <a:rPr lang="en-GB" smtClean="0"/>
              <a:t>06/02/2019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217274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3A5C7C-CC34-40C2-B346-12BBBEDCA6D9}" type="datetimeFigureOut">
              <a:rPr lang="en-GB" smtClean="0"/>
              <a:t>06/02/2019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13F552-EBD0-4424-B173-FC78B609C3E5}" type="slidenum">
              <a:rPr lang="en-GB" smtClean="0"/>
              <a:t>‹#›</a:t>
            </a:fld>
            <a:endParaRPr lang="en-GB"/>
          </a:p>
        </p:txBody>
      </p:sp>
    </p:spTree>
    <p:extLst>
      <p:ext uri="{BB962C8B-B14F-4D97-AF65-F5344CB8AC3E}">
        <p14:creationId xmlns:p14="http://schemas.microsoft.com/office/powerpoint/2010/main" val="863694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A5C7C-CC34-40C2-B346-12BBBEDCA6D9}" type="datetimeFigureOut">
              <a:rPr lang="en-GB" smtClean="0"/>
              <a:t>06/02/2019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3F552-EBD0-4424-B173-FC78B609C3E5}" type="slidenum">
              <a:rPr lang="en-GB" smtClean="0"/>
              <a:t>‹#›</a:t>
            </a:fld>
            <a:endParaRPr lang="en-GB"/>
          </a:p>
        </p:txBody>
      </p:sp>
    </p:spTree>
    <p:extLst>
      <p:ext uri="{BB962C8B-B14F-4D97-AF65-F5344CB8AC3E}">
        <p14:creationId xmlns:p14="http://schemas.microsoft.com/office/powerpoint/2010/main" val="3510833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sv-SE" smtClean="0"/>
              <a:t>Klikk for å redigere tittelstil</a:t>
            </a:r>
          </a:p>
        </p:txBody>
      </p:sp>
      <p:sp>
        <p:nvSpPr>
          <p:cNvPr id="1027" name="Plassholder for tekst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sv-SE" smtClean="0"/>
              <a:t>Klikk for å redigere tekststiler i malen</a:t>
            </a:r>
          </a:p>
          <a:p>
            <a:pPr lvl="1"/>
            <a:r>
              <a:rPr lang="nb-NO" altLang="sv-SE" smtClean="0"/>
              <a:t>Andre nivå</a:t>
            </a:r>
          </a:p>
          <a:p>
            <a:pPr lvl="2"/>
            <a:r>
              <a:rPr lang="nb-NO" altLang="sv-SE" smtClean="0"/>
              <a:t>Tredje nivå</a:t>
            </a:r>
          </a:p>
          <a:p>
            <a:pPr lvl="3"/>
            <a:r>
              <a:rPr lang="nb-NO" altLang="sv-SE" smtClean="0"/>
              <a:t>Fjerde nivå</a:t>
            </a:r>
          </a:p>
          <a:p>
            <a:pPr lvl="4"/>
            <a:r>
              <a:rPr lang="nb-NO" altLang="sv-SE" smtClean="0"/>
              <a:t>Femte nivå</a:t>
            </a:r>
          </a:p>
        </p:txBody>
      </p:sp>
      <p:pic>
        <p:nvPicPr>
          <p:cNvPr id="1028" name="Bilde 4" descr="hor_blaa_stripe.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6377517"/>
            <a:ext cx="12192000" cy="48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5"/>
          <p:cNvSpPr txBox="1">
            <a:spLocks noChangeArrowheads="1"/>
          </p:cNvSpPr>
          <p:nvPr/>
        </p:nvSpPr>
        <p:spPr bwMode="auto">
          <a:xfrm>
            <a:off x="4341285" y="6356351"/>
            <a:ext cx="272401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eaLnBrk="1" hangingPunct="1">
              <a:defRPr/>
            </a:pPr>
            <a:r>
              <a:rPr lang="en-GB" altLang="sv-SE" sz="1867" smtClean="0">
                <a:solidFill>
                  <a:srgbClr val="95B3D7"/>
                </a:solidFill>
                <a:cs typeface="Arial" charset="0"/>
              </a:rPr>
              <a:t>thomas.porathe@ntnu.no</a:t>
            </a:r>
          </a:p>
        </p:txBody>
      </p:sp>
      <p:sp>
        <p:nvSpPr>
          <p:cNvPr id="7" name="Rectangle 6"/>
          <p:cNvSpPr/>
          <p:nvPr/>
        </p:nvSpPr>
        <p:spPr>
          <a:xfrm>
            <a:off x="10388601" y="6419851"/>
            <a:ext cx="1579033" cy="397933"/>
          </a:xfrm>
          <a:prstGeom prst="rect">
            <a:avLst/>
          </a:prstGeom>
          <a:solidFill>
            <a:srgbClr val="29449B">
              <a:alpha val="2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67"/>
          </a:p>
        </p:txBody>
      </p:sp>
    </p:spTree>
    <p:extLst>
      <p:ext uri="{BB962C8B-B14F-4D97-AF65-F5344CB8AC3E}">
        <p14:creationId xmlns:p14="http://schemas.microsoft.com/office/powerpoint/2010/main" val="3637271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585" rtl="0" eaLnBrk="0" fontAlgn="base" hangingPunct="0">
        <a:spcBef>
          <a:spcPct val="0"/>
        </a:spcBef>
        <a:spcAft>
          <a:spcPct val="0"/>
        </a:spcAft>
        <a:defRPr sz="4800" b="1" kern="1200">
          <a:solidFill>
            <a:schemeClr val="tx1"/>
          </a:solidFill>
          <a:latin typeface="Arial"/>
          <a:ea typeface="+mj-ea"/>
          <a:cs typeface="Arial"/>
        </a:defRPr>
      </a:lvl1pPr>
      <a:lvl2pPr algn="l" defTabSz="609585" rtl="0" eaLnBrk="0" fontAlgn="base" hangingPunct="0">
        <a:spcBef>
          <a:spcPct val="0"/>
        </a:spcBef>
        <a:spcAft>
          <a:spcPct val="0"/>
        </a:spcAft>
        <a:defRPr sz="4800" b="1">
          <a:solidFill>
            <a:schemeClr val="tx1"/>
          </a:solidFill>
          <a:latin typeface="Arial" charset="0"/>
          <a:cs typeface="Arial" charset="0"/>
        </a:defRPr>
      </a:lvl2pPr>
      <a:lvl3pPr algn="l" defTabSz="609585" rtl="0" eaLnBrk="0" fontAlgn="base" hangingPunct="0">
        <a:spcBef>
          <a:spcPct val="0"/>
        </a:spcBef>
        <a:spcAft>
          <a:spcPct val="0"/>
        </a:spcAft>
        <a:defRPr sz="4800" b="1">
          <a:solidFill>
            <a:schemeClr val="tx1"/>
          </a:solidFill>
          <a:latin typeface="Arial" charset="0"/>
          <a:cs typeface="Arial" charset="0"/>
        </a:defRPr>
      </a:lvl3pPr>
      <a:lvl4pPr algn="l" defTabSz="609585" rtl="0" eaLnBrk="0" fontAlgn="base" hangingPunct="0">
        <a:spcBef>
          <a:spcPct val="0"/>
        </a:spcBef>
        <a:spcAft>
          <a:spcPct val="0"/>
        </a:spcAft>
        <a:defRPr sz="4800" b="1">
          <a:solidFill>
            <a:schemeClr val="tx1"/>
          </a:solidFill>
          <a:latin typeface="Arial" charset="0"/>
          <a:cs typeface="Arial" charset="0"/>
        </a:defRPr>
      </a:lvl4pPr>
      <a:lvl5pPr algn="l" defTabSz="609585" rtl="0" eaLnBrk="0" fontAlgn="base" hangingPunct="0">
        <a:spcBef>
          <a:spcPct val="0"/>
        </a:spcBef>
        <a:spcAft>
          <a:spcPct val="0"/>
        </a:spcAft>
        <a:defRPr sz="4800" b="1">
          <a:solidFill>
            <a:schemeClr val="tx1"/>
          </a:solidFill>
          <a:latin typeface="Arial" charset="0"/>
          <a:cs typeface="Arial" charset="0"/>
        </a:defRPr>
      </a:lvl5pPr>
      <a:lvl6pPr marL="609585" algn="l" defTabSz="609585" rtl="0" fontAlgn="base">
        <a:spcBef>
          <a:spcPct val="0"/>
        </a:spcBef>
        <a:spcAft>
          <a:spcPct val="0"/>
        </a:spcAft>
        <a:defRPr sz="4800" b="1">
          <a:solidFill>
            <a:schemeClr val="tx1"/>
          </a:solidFill>
          <a:latin typeface="Arial" charset="0"/>
          <a:cs typeface="Arial" charset="0"/>
        </a:defRPr>
      </a:lvl6pPr>
      <a:lvl7pPr marL="1219170" algn="l" defTabSz="609585" rtl="0" fontAlgn="base">
        <a:spcBef>
          <a:spcPct val="0"/>
        </a:spcBef>
        <a:spcAft>
          <a:spcPct val="0"/>
        </a:spcAft>
        <a:defRPr sz="4800" b="1">
          <a:solidFill>
            <a:schemeClr val="tx1"/>
          </a:solidFill>
          <a:latin typeface="Arial" charset="0"/>
          <a:cs typeface="Arial" charset="0"/>
        </a:defRPr>
      </a:lvl7pPr>
      <a:lvl8pPr marL="1828754" algn="l" defTabSz="609585" rtl="0" fontAlgn="base">
        <a:spcBef>
          <a:spcPct val="0"/>
        </a:spcBef>
        <a:spcAft>
          <a:spcPct val="0"/>
        </a:spcAft>
        <a:defRPr sz="4800" b="1">
          <a:solidFill>
            <a:schemeClr val="tx1"/>
          </a:solidFill>
          <a:latin typeface="Arial" charset="0"/>
          <a:cs typeface="Arial" charset="0"/>
        </a:defRPr>
      </a:lvl8pPr>
      <a:lvl9pPr marL="2438339" algn="l" defTabSz="609585" rtl="0" fontAlgn="base">
        <a:spcBef>
          <a:spcPct val="0"/>
        </a:spcBef>
        <a:spcAft>
          <a:spcPct val="0"/>
        </a:spcAft>
        <a:defRPr sz="4800" b="1">
          <a:solidFill>
            <a:schemeClr val="tx1"/>
          </a:solidFill>
          <a:latin typeface="Arial" charset="0"/>
          <a:cs typeface="Arial"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Arial"/>
          <a:ea typeface="+mn-ea"/>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n-ea"/>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2133" kern="1200">
          <a:solidFill>
            <a:schemeClr val="tx1"/>
          </a:solidFill>
          <a:latin typeface="Arial"/>
          <a:ea typeface="+mn-ea"/>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sv-SE" smtClean="0"/>
              <a:t>Klikk for å redigere tittelstil</a:t>
            </a:r>
          </a:p>
        </p:txBody>
      </p:sp>
      <p:sp>
        <p:nvSpPr>
          <p:cNvPr id="1027" name="Plassholder f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sv-SE" smtClean="0"/>
              <a:t>Klikk for å redigere tekststiler i malen</a:t>
            </a:r>
          </a:p>
          <a:p>
            <a:pPr lvl="1"/>
            <a:r>
              <a:rPr lang="nb-NO" altLang="sv-SE" smtClean="0"/>
              <a:t>Andre nivå</a:t>
            </a:r>
          </a:p>
          <a:p>
            <a:pPr lvl="2"/>
            <a:r>
              <a:rPr lang="nb-NO" altLang="sv-SE" smtClean="0"/>
              <a:t>Tredje nivå</a:t>
            </a:r>
          </a:p>
          <a:p>
            <a:pPr lvl="3"/>
            <a:r>
              <a:rPr lang="nb-NO" altLang="sv-SE" smtClean="0"/>
              <a:t>Fjerde nivå</a:t>
            </a:r>
          </a:p>
          <a:p>
            <a:pPr lvl="4"/>
            <a:r>
              <a:rPr lang="nb-NO" altLang="sv-SE" smtClean="0"/>
              <a:t>Femte nivå</a:t>
            </a:r>
          </a:p>
        </p:txBody>
      </p:sp>
      <p:pic>
        <p:nvPicPr>
          <p:cNvPr id="1028" name="Bilde 4" descr="hor_blaa_stripe.jp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6376988"/>
            <a:ext cx="121920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5"/>
          <p:cNvSpPr txBox="1">
            <a:spLocks noChangeArrowheads="1"/>
          </p:cNvSpPr>
          <p:nvPr/>
        </p:nvSpPr>
        <p:spPr bwMode="auto">
          <a:xfrm>
            <a:off x="4712677" y="6415088"/>
            <a:ext cx="2173095" cy="3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defTabSz="278613" eaLnBrk="1" hangingPunct="1">
              <a:defRPr/>
            </a:pPr>
            <a:r>
              <a:rPr lang="en-GB" altLang="sv-SE" sz="1463" dirty="0" smtClean="0">
                <a:solidFill>
                  <a:srgbClr val="95B3D7"/>
                </a:solidFill>
                <a:cs typeface="Arial" charset="0"/>
                <a:sym typeface="Helvetica" pitchFamily="34" charset="0"/>
              </a:rPr>
              <a:t>thomas.porathe@ntnu.no</a:t>
            </a:r>
          </a:p>
        </p:txBody>
      </p:sp>
      <p:sp>
        <p:nvSpPr>
          <p:cNvPr id="7" name="Rectangle 6"/>
          <p:cNvSpPr/>
          <p:nvPr/>
        </p:nvSpPr>
        <p:spPr>
          <a:xfrm>
            <a:off x="10388600" y="6419851"/>
            <a:ext cx="1578708" cy="398463"/>
          </a:xfrm>
          <a:prstGeom prst="rect">
            <a:avLst/>
          </a:prstGeom>
          <a:solidFill>
            <a:srgbClr val="29449B">
              <a:alpha val="2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278613" eaLnBrk="1" fontAlgn="auto" hangingPunct="1">
              <a:spcBef>
                <a:spcPts val="0"/>
              </a:spcBef>
              <a:spcAft>
                <a:spcPts val="0"/>
              </a:spcAft>
              <a:defRPr/>
            </a:pPr>
            <a:endParaRPr lang="en-GB" sz="1463">
              <a:solidFill>
                <a:prstClr val="white"/>
              </a:solidFill>
              <a:sym typeface="Helvetica" pitchFamily="34" charset="0"/>
            </a:endParaRPr>
          </a:p>
        </p:txBody>
      </p:sp>
    </p:spTree>
    <p:extLst>
      <p:ext uri="{BB962C8B-B14F-4D97-AF65-F5344CB8AC3E}">
        <p14:creationId xmlns:p14="http://schemas.microsoft.com/office/powerpoint/2010/main" val="27783905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371475" rtl="0" eaLnBrk="0" fontAlgn="base" hangingPunct="0">
        <a:spcBef>
          <a:spcPct val="0"/>
        </a:spcBef>
        <a:spcAft>
          <a:spcPct val="0"/>
        </a:spcAft>
        <a:defRPr sz="2900" b="1" kern="1200">
          <a:solidFill>
            <a:schemeClr val="tx1"/>
          </a:solidFill>
          <a:latin typeface="Arial"/>
          <a:ea typeface="+mj-ea"/>
          <a:cs typeface="Arial"/>
        </a:defRPr>
      </a:lvl1pPr>
      <a:lvl2pPr algn="l" defTabSz="371475" rtl="0" eaLnBrk="0" fontAlgn="base" hangingPunct="0">
        <a:spcBef>
          <a:spcPct val="0"/>
        </a:spcBef>
        <a:spcAft>
          <a:spcPct val="0"/>
        </a:spcAft>
        <a:defRPr sz="2900" b="1">
          <a:solidFill>
            <a:schemeClr val="tx1"/>
          </a:solidFill>
          <a:latin typeface="Arial" charset="0"/>
          <a:cs typeface="Arial" charset="0"/>
        </a:defRPr>
      </a:lvl2pPr>
      <a:lvl3pPr algn="l" defTabSz="371475" rtl="0" eaLnBrk="0" fontAlgn="base" hangingPunct="0">
        <a:spcBef>
          <a:spcPct val="0"/>
        </a:spcBef>
        <a:spcAft>
          <a:spcPct val="0"/>
        </a:spcAft>
        <a:defRPr sz="2900" b="1">
          <a:solidFill>
            <a:schemeClr val="tx1"/>
          </a:solidFill>
          <a:latin typeface="Arial" charset="0"/>
          <a:cs typeface="Arial" charset="0"/>
        </a:defRPr>
      </a:lvl3pPr>
      <a:lvl4pPr algn="l" defTabSz="371475" rtl="0" eaLnBrk="0" fontAlgn="base" hangingPunct="0">
        <a:spcBef>
          <a:spcPct val="0"/>
        </a:spcBef>
        <a:spcAft>
          <a:spcPct val="0"/>
        </a:spcAft>
        <a:defRPr sz="2900" b="1">
          <a:solidFill>
            <a:schemeClr val="tx1"/>
          </a:solidFill>
          <a:latin typeface="Arial" charset="0"/>
          <a:cs typeface="Arial" charset="0"/>
        </a:defRPr>
      </a:lvl4pPr>
      <a:lvl5pPr algn="l" defTabSz="371475" rtl="0" eaLnBrk="0" fontAlgn="base" hangingPunct="0">
        <a:spcBef>
          <a:spcPct val="0"/>
        </a:spcBef>
        <a:spcAft>
          <a:spcPct val="0"/>
        </a:spcAft>
        <a:defRPr sz="2900" b="1">
          <a:solidFill>
            <a:schemeClr val="tx1"/>
          </a:solidFill>
          <a:latin typeface="Arial" charset="0"/>
          <a:cs typeface="Arial" charset="0"/>
        </a:defRPr>
      </a:lvl5pPr>
      <a:lvl6pPr marL="371475" algn="l" defTabSz="371475" rtl="0" fontAlgn="base">
        <a:spcBef>
          <a:spcPct val="0"/>
        </a:spcBef>
        <a:spcAft>
          <a:spcPct val="0"/>
        </a:spcAft>
        <a:defRPr sz="2925" b="1">
          <a:solidFill>
            <a:schemeClr val="tx1"/>
          </a:solidFill>
          <a:latin typeface="Arial" charset="0"/>
          <a:cs typeface="Arial" charset="0"/>
        </a:defRPr>
      </a:lvl6pPr>
      <a:lvl7pPr marL="742951" algn="l" defTabSz="371475" rtl="0" fontAlgn="base">
        <a:spcBef>
          <a:spcPct val="0"/>
        </a:spcBef>
        <a:spcAft>
          <a:spcPct val="0"/>
        </a:spcAft>
        <a:defRPr sz="2925" b="1">
          <a:solidFill>
            <a:schemeClr val="tx1"/>
          </a:solidFill>
          <a:latin typeface="Arial" charset="0"/>
          <a:cs typeface="Arial" charset="0"/>
        </a:defRPr>
      </a:lvl7pPr>
      <a:lvl8pPr marL="1114425" algn="l" defTabSz="371475" rtl="0" fontAlgn="base">
        <a:spcBef>
          <a:spcPct val="0"/>
        </a:spcBef>
        <a:spcAft>
          <a:spcPct val="0"/>
        </a:spcAft>
        <a:defRPr sz="2925" b="1">
          <a:solidFill>
            <a:schemeClr val="tx1"/>
          </a:solidFill>
          <a:latin typeface="Arial" charset="0"/>
          <a:cs typeface="Arial" charset="0"/>
        </a:defRPr>
      </a:lvl8pPr>
      <a:lvl9pPr marL="1485900" algn="l" defTabSz="371475" rtl="0" fontAlgn="base">
        <a:spcBef>
          <a:spcPct val="0"/>
        </a:spcBef>
        <a:spcAft>
          <a:spcPct val="0"/>
        </a:spcAft>
        <a:defRPr sz="2925" b="1">
          <a:solidFill>
            <a:schemeClr val="tx1"/>
          </a:solidFill>
          <a:latin typeface="Arial" charset="0"/>
          <a:cs typeface="Arial" charset="0"/>
        </a:defRPr>
      </a:lvl9pPr>
    </p:titleStyle>
    <p:bodyStyle>
      <a:lvl1pPr marL="277813" indent="-277813" algn="l" defTabSz="371475" rtl="0" eaLnBrk="0" fontAlgn="base" hangingPunct="0">
        <a:spcBef>
          <a:spcPct val="20000"/>
        </a:spcBef>
        <a:spcAft>
          <a:spcPct val="0"/>
        </a:spcAft>
        <a:buFont typeface="Arial" panose="020B0604020202020204" pitchFamily="34" charset="0"/>
        <a:buChar char="•"/>
        <a:defRPr sz="1900" kern="1200">
          <a:solidFill>
            <a:schemeClr val="tx1"/>
          </a:solidFill>
          <a:latin typeface="Arial"/>
          <a:ea typeface="+mn-ea"/>
          <a:cs typeface="Arial"/>
        </a:defRPr>
      </a:lvl1pPr>
      <a:lvl2pPr marL="603250" indent="-231775" algn="l" defTabSz="371475" rtl="0" eaLnBrk="0" fontAlgn="base" hangingPunct="0">
        <a:spcBef>
          <a:spcPct val="20000"/>
        </a:spcBef>
        <a:spcAft>
          <a:spcPct val="0"/>
        </a:spcAft>
        <a:buFont typeface="Arial" panose="020B0604020202020204" pitchFamily="34" charset="0"/>
        <a:buChar char="–"/>
        <a:defRPr sz="1600" kern="1200">
          <a:solidFill>
            <a:schemeClr val="tx1"/>
          </a:solidFill>
          <a:latin typeface="Arial"/>
          <a:ea typeface="+mn-ea"/>
          <a:cs typeface="Arial"/>
        </a:defRPr>
      </a:lvl2pPr>
      <a:lvl3pPr marL="928688" indent="-185738" algn="l" defTabSz="371475"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n-ea"/>
          <a:cs typeface="Arial"/>
        </a:defRPr>
      </a:lvl3pPr>
      <a:lvl4pPr marL="1300163" indent="-185738" algn="l" defTabSz="371475" rtl="0" eaLnBrk="0" fontAlgn="base" hangingPunct="0">
        <a:spcBef>
          <a:spcPct val="20000"/>
        </a:spcBef>
        <a:spcAft>
          <a:spcPct val="0"/>
        </a:spcAft>
        <a:buFont typeface="Arial" panose="020B0604020202020204" pitchFamily="34" charset="0"/>
        <a:buChar char="–"/>
        <a:defRPr sz="1300" kern="1200">
          <a:solidFill>
            <a:schemeClr val="tx1"/>
          </a:solidFill>
          <a:latin typeface="Arial"/>
          <a:ea typeface="+mn-ea"/>
          <a:cs typeface="Arial"/>
        </a:defRPr>
      </a:lvl4pPr>
      <a:lvl5pPr marL="1670050" indent="-185738" algn="l" defTabSz="371475" rtl="0" eaLnBrk="0" fontAlgn="base" hangingPunct="0">
        <a:spcBef>
          <a:spcPct val="20000"/>
        </a:spcBef>
        <a:spcAft>
          <a:spcPct val="0"/>
        </a:spcAft>
        <a:buFont typeface="Arial" panose="020B0604020202020204" pitchFamily="34" charset="0"/>
        <a:buChar char="»"/>
        <a:defRPr sz="1100" kern="1200">
          <a:solidFill>
            <a:schemeClr val="tx1"/>
          </a:solidFill>
          <a:latin typeface="Arial"/>
          <a:ea typeface="+mn-ea"/>
          <a:cs typeface="Arial"/>
        </a:defRPr>
      </a:lvl5pPr>
      <a:lvl6pPr marL="2043112" indent="-185738" algn="l" defTabSz="371475" rtl="0" eaLnBrk="1" latinLnBrk="0" hangingPunct="1">
        <a:spcBef>
          <a:spcPct val="20000"/>
        </a:spcBef>
        <a:buFont typeface="Arial"/>
        <a:buChar char="•"/>
        <a:defRPr sz="1625" kern="1200">
          <a:solidFill>
            <a:schemeClr val="tx1"/>
          </a:solidFill>
          <a:latin typeface="+mn-lt"/>
          <a:ea typeface="+mn-ea"/>
          <a:cs typeface="+mn-cs"/>
        </a:defRPr>
      </a:lvl6pPr>
      <a:lvl7pPr marL="2414588" indent="-185738" algn="l" defTabSz="371475" rtl="0" eaLnBrk="1" latinLnBrk="0" hangingPunct="1">
        <a:spcBef>
          <a:spcPct val="20000"/>
        </a:spcBef>
        <a:buFont typeface="Arial"/>
        <a:buChar char="•"/>
        <a:defRPr sz="1625" kern="1200">
          <a:solidFill>
            <a:schemeClr val="tx1"/>
          </a:solidFill>
          <a:latin typeface="+mn-lt"/>
          <a:ea typeface="+mn-ea"/>
          <a:cs typeface="+mn-cs"/>
        </a:defRPr>
      </a:lvl7pPr>
      <a:lvl8pPr marL="2786063" indent="-185738" algn="l" defTabSz="371475" rtl="0" eaLnBrk="1" latinLnBrk="0" hangingPunct="1">
        <a:spcBef>
          <a:spcPct val="20000"/>
        </a:spcBef>
        <a:buFont typeface="Arial"/>
        <a:buChar char="•"/>
        <a:defRPr sz="1625" kern="1200">
          <a:solidFill>
            <a:schemeClr val="tx1"/>
          </a:solidFill>
          <a:latin typeface="+mn-lt"/>
          <a:ea typeface="+mn-ea"/>
          <a:cs typeface="+mn-cs"/>
        </a:defRPr>
      </a:lvl8pPr>
      <a:lvl9pPr marL="3157538" indent="-185738" algn="l" defTabSz="371475" rtl="0" eaLnBrk="1" latinLnBrk="0" hangingPunct="1">
        <a:spcBef>
          <a:spcPct val="20000"/>
        </a:spcBef>
        <a:buFont typeface="Arial"/>
        <a:buChar char="•"/>
        <a:defRPr sz="1625" kern="1200">
          <a:solidFill>
            <a:schemeClr val="tx1"/>
          </a:solidFill>
          <a:latin typeface="+mn-lt"/>
          <a:ea typeface="+mn-ea"/>
          <a:cs typeface="+mn-cs"/>
        </a:defRPr>
      </a:lvl9pPr>
    </p:bodyStyle>
    <p:otherStyle>
      <a:defPPr>
        <a:defRPr lang="nb-NO"/>
      </a:defPPr>
      <a:lvl1pPr marL="0" algn="l" defTabSz="371475" rtl="0" eaLnBrk="1" latinLnBrk="0" hangingPunct="1">
        <a:defRPr sz="1463" kern="1200">
          <a:solidFill>
            <a:schemeClr val="tx1"/>
          </a:solidFill>
          <a:latin typeface="+mn-lt"/>
          <a:ea typeface="+mn-ea"/>
          <a:cs typeface="+mn-cs"/>
        </a:defRPr>
      </a:lvl1pPr>
      <a:lvl2pPr marL="371475" algn="l" defTabSz="371475" rtl="0" eaLnBrk="1" latinLnBrk="0" hangingPunct="1">
        <a:defRPr sz="1463" kern="1200">
          <a:solidFill>
            <a:schemeClr val="tx1"/>
          </a:solidFill>
          <a:latin typeface="+mn-lt"/>
          <a:ea typeface="+mn-ea"/>
          <a:cs typeface="+mn-cs"/>
        </a:defRPr>
      </a:lvl2pPr>
      <a:lvl3pPr marL="742951" algn="l" defTabSz="371475" rtl="0" eaLnBrk="1" latinLnBrk="0" hangingPunct="1">
        <a:defRPr sz="1463" kern="1200">
          <a:solidFill>
            <a:schemeClr val="tx1"/>
          </a:solidFill>
          <a:latin typeface="+mn-lt"/>
          <a:ea typeface="+mn-ea"/>
          <a:cs typeface="+mn-cs"/>
        </a:defRPr>
      </a:lvl3pPr>
      <a:lvl4pPr marL="1114425" algn="l" defTabSz="371475" rtl="0" eaLnBrk="1" latinLnBrk="0" hangingPunct="1">
        <a:defRPr sz="1463" kern="1200">
          <a:solidFill>
            <a:schemeClr val="tx1"/>
          </a:solidFill>
          <a:latin typeface="+mn-lt"/>
          <a:ea typeface="+mn-ea"/>
          <a:cs typeface="+mn-cs"/>
        </a:defRPr>
      </a:lvl4pPr>
      <a:lvl5pPr marL="1485900" algn="l" defTabSz="371475" rtl="0" eaLnBrk="1" latinLnBrk="0" hangingPunct="1">
        <a:defRPr sz="1463" kern="1200">
          <a:solidFill>
            <a:schemeClr val="tx1"/>
          </a:solidFill>
          <a:latin typeface="+mn-lt"/>
          <a:ea typeface="+mn-ea"/>
          <a:cs typeface="+mn-cs"/>
        </a:defRPr>
      </a:lvl5pPr>
      <a:lvl6pPr marL="1857376" algn="l" defTabSz="371475" rtl="0" eaLnBrk="1" latinLnBrk="0" hangingPunct="1">
        <a:defRPr sz="1463" kern="1200">
          <a:solidFill>
            <a:schemeClr val="tx1"/>
          </a:solidFill>
          <a:latin typeface="+mn-lt"/>
          <a:ea typeface="+mn-ea"/>
          <a:cs typeface="+mn-cs"/>
        </a:defRPr>
      </a:lvl6pPr>
      <a:lvl7pPr marL="2228851" algn="l" defTabSz="371475" rtl="0" eaLnBrk="1" latinLnBrk="0" hangingPunct="1">
        <a:defRPr sz="1463" kern="1200">
          <a:solidFill>
            <a:schemeClr val="tx1"/>
          </a:solidFill>
          <a:latin typeface="+mn-lt"/>
          <a:ea typeface="+mn-ea"/>
          <a:cs typeface="+mn-cs"/>
        </a:defRPr>
      </a:lvl7pPr>
      <a:lvl8pPr marL="2600325" algn="l" defTabSz="371475" rtl="0" eaLnBrk="1" latinLnBrk="0" hangingPunct="1">
        <a:defRPr sz="1463" kern="1200">
          <a:solidFill>
            <a:schemeClr val="tx1"/>
          </a:solidFill>
          <a:latin typeface="+mn-lt"/>
          <a:ea typeface="+mn-ea"/>
          <a:cs typeface="+mn-cs"/>
        </a:defRPr>
      </a:lvl8pPr>
      <a:lvl9pPr marL="2971800" algn="l" defTabSz="371475" rtl="0" eaLnBrk="1" latinLnBrk="0" hangingPunct="1">
        <a:defRPr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sv-SE" smtClean="0"/>
              <a:t>Klikk for å redigere tittelstil</a:t>
            </a:r>
          </a:p>
        </p:txBody>
      </p:sp>
      <p:sp>
        <p:nvSpPr>
          <p:cNvPr id="1027" name="Plassholder for tekst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sv-SE" smtClean="0"/>
              <a:t>Klikk for å redigere tekststiler i malen</a:t>
            </a:r>
          </a:p>
          <a:p>
            <a:pPr lvl="1"/>
            <a:r>
              <a:rPr lang="nb-NO" altLang="sv-SE" smtClean="0"/>
              <a:t>Andre nivå</a:t>
            </a:r>
          </a:p>
          <a:p>
            <a:pPr lvl="2"/>
            <a:r>
              <a:rPr lang="nb-NO" altLang="sv-SE" smtClean="0"/>
              <a:t>Tredje nivå</a:t>
            </a:r>
          </a:p>
          <a:p>
            <a:pPr lvl="3"/>
            <a:r>
              <a:rPr lang="nb-NO" altLang="sv-SE" smtClean="0"/>
              <a:t>Fjerde nivå</a:t>
            </a:r>
          </a:p>
          <a:p>
            <a:pPr lvl="4"/>
            <a:r>
              <a:rPr lang="nb-NO" altLang="sv-SE" smtClean="0"/>
              <a:t>Femte nivå</a:t>
            </a:r>
          </a:p>
        </p:txBody>
      </p:sp>
      <p:pic>
        <p:nvPicPr>
          <p:cNvPr id="1028" name="Bilde 4" descr="hor_blaa_stripe.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377517"/>
            <a:ext cx="12192000" cy="48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5"/>
          <p:cNvSpPr txBox="1">
            <a:spLocks noChangeArrowheads="1"/>
          </p:cNvSpPr>
          <p:nvPr/>
        </p:nvSpPr>
        <p:spPr bwMode="auto">
          <a:xfrm>
            <a:off x="4341285" y="6356352"/>
            <a:ext cx="3450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defTabSz="609585" fontAlgn="base">
              <a:spcBef>
                <a:spcPct val="0"/>
              </a:spcBef>
              <a:spcAft>
                <a:spcPct val="0"/>
              </a:spcAft>
              <a:defRPr/>
            </a:pPr>
            <a:r>
              <a:rPr lang="en-GB" altLang="sv-SE" sz="2400" smtClean="0">
                <a:solidFill>
                  <a:srgbClr val="95B3D7"/>
                </a:solidFill>
                <a:cs typeface="Arial" charset="0"/>
              </a:rPr>
              <a:t>thomas.porathe@ntnu.no</a:t>
            </a:r>
          </a:p>
        </p:txBody>
      </p:sp>
      <p:sp>
        <p:nvSpPr>
          <p:cNvPr id="7" name="Rectangle 6"/>
          <p:cNvSpPr/>
          <p:nvPr/>
        </p:nvSpPr>
        <p:spPr>
          <a:xfrm>
            <a:off x="10388601" y="6419851"/>
            <a:ext cx="1579033" cy="397933"/>
          </a:xfrm>
          <a:prstGeom prst="rect">
            <a:avLst/>
          </a:prstGeom>
          <a:solidFill>
            <a:srgbClr val="29449B">
              <a:alpha val="29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609585">
              <a:defRPr/>
            </a:pPr>
            <a:endParaRPr lang="en-GB" sz="2400">
              <a:solidFill>
                <a:prstClr val="white"/>
              </a:solidFill>
            </a:endParaRPr>
          </a:p>
        </p:txBody>
      </p:sp>
    </p:spTree>
    <p:extLst>
      <p:ext uri="{BB962C8B-B14F-4D97-AF65-F5344CB8AC3E}">
        <p14:creationId xmlns:p14="http://schemas.microsoft.com/office/powerpoint/2010/main" val="11351435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609585" rtl="0" eaLnBrk="0" fontAlgn="base" hangingPunct="0">
        <a:spcBef>
          <a:spcPct val="0"/>
        </a:spcBef>
        <a:spcAft>
          <a:spcPct val="0"/>
        </a:spcAft>
        <a:defRPr sz="4800" b="1" kern="1200">
          <a:solidFill>
            <a:schemeClr val="tx1"/>
          </a:solidFill>
          <a:latin typeface="Arial"/>
          <a:ea typeface="+mj-ea"/>
          <a:cs typeface="Arial"/>
        </a:defRPr>
      </a:lvl1pPr>
      <a:lvl2pPr algn="l" defTabSz="609585" rtl="0" eaLnBrk="0" fontAlgn="base" hangingPunct="0">
        <a:spcBef>
          <a:spcPct val="0"/>
        </a:spcBef>
        <a:spcAft>
          <a:spcPct val="0"/>
        </a:spcAft>
        <a:defRPr sz="4800" b="1">
          <a:solidFill>
            <a:schemeClr val="tx1"/>
          </a:solidFill>
          <a:latin typeface="Arial" charset="0"/>
          <a:cs typeface="Arial" charset="0"/>
        </a:defRPr>
      </a:lvl2pPr>
      <a:lvl3pPr algn="l" defTabSz="609585" rtl="0" eaLnBrk="0" fontAlgn="base" hangingPunct="0">
        <a:spcBef>
          <a:spcPct val="0"/>
        </a:spcBef>
        <a:spcAft>
          <a:spcPct val="0"/>
        </a:spcAft>
        <a:defRPr sz="4800" b="1">
          <a:solidFill>
            <a:schemeClr val="tx1"/>
          </a:solidFill>
          <a:latin typeface="Arial" charset="0"/>
          <a:cs typeface="Arial" charset="0"/>
        </a:defRPr>
      </a:lvl3pPr>
      <a:lvl4pPr algn="l" defTabSz="609585" rtl="0" eaLnBrk="0" fontAlgn="base" hangingPunct="0">
        <a:spcBef>
          <a:spcPct val="0"/>
        </a:spcBef>
        <a:spcAft>
          <a:spcPct val="0"/>
        </a:spcAft>
        <a:defRPr sz="4800" b="1">
          <a:solidFill>
            <a:schemeClr val="tx1"/>
          </a:solidFill>
          <a:latin typeface="Arial" charset="0"/>
          <a:cs typeface="Arial" charset="0"/>
        </a:defRPr>
      </a:lvl4pPr>
      <a:lvl5pPr algn="l" defTabSz="609585" rtl="0" eaLnBrk="0" fontAlgn="base" hangingPunct="0">
        <a:spcBef>
          <a:spcPct val="0"/>
        </a:spcBef>
        <a:spcAft>
          <a:spcPct val="0"/>
        </a:spcAft>
        <a:defRPr sz="4800" b="1">
          <a:solidFill>
            <a:schemeClr val="tx1"/>
          </a:solidFill>
          <a:latin typeface="Arial" charset="0"/>
          <a:cs typeface="Arial" charset="0"/>
        </a:defRPr>
      </a:lvl5pPr>
      <a:lvl6pPr marL="609585" algn="l" defTabSz="609585" rtl="0" fontAlgn="base">
        <a:spcBef>
          <a:spcPct val="0"/>
        </a:spcBef>
        <a:spcAft>
          <a:spcPct val="0"/>
        </a:spcAft>
        <a:defRPr sz="4800" b="1">
          <a:solidFill>
            <a:schemeClr val="tx1"/>
          </a:solidFill>
          <a:latin typeface="Arial" charset="0"/>
          <a:cs typeface="Arial" charset="0"/>
        </a:defRPr>
      </a:lvl6pPr>
      <a:lvl7pPr marL="1219170" algn="l" defTabSz="609585" rtl="0" fontAlgn="base">
        <a:spcBef>
          <a:spcPct val="0"/>
        </a:spcBef>
        <a:spcAft>
          <a:spcPct val="0"/>
        </a:spcAft>
        <a:defRPr sz="4800" b="1">
          <a:solidFill>
            <a:schemeClr val="tx1"/>
          </a:solidFill>
          <a:latin typeface="Arial" charset="0"/>
          <a:cs typeface="Arial" charset="0"/>
        </a:defRPr>
      </a:lvl7pPr>
      <a:lvl8pPr marL="1828754" algn="l" defTabSz="609585" rtl="0" fontAlgn="base">
        <a:spcBef>
          <a:spcPct val="0"/>
        </a:spcBef>
        <a:spcAft>
          <a:spcPct val="0"/>
        </a:spcAft>
        <a:defRPr sz="4800" b="1">
          <a:solidFill>
            <a:schemeClr val="tx1"/>
          </a:solidFill>
          <a:latin typeface="Arial" charset="0"/>
          <a:cs typeface="Arial" charset="0"/>
        </a:defRPr>
      </a:lvl8pPr>
      <a:lvl9pPr marL="2438339" algn="l" defTabSz="609585" rtl="0" fontAlgn="base">
        <a:spcBef>
          <a:spcPct val="0"/>
        </a:spcBef>
        <a:spcAft>
          <a:spcPct val="0"/>
        </a:spcAft>
        <a:defRPr sz="4800" b="1">
          <a:solidFill>
            <a:schemeClr val="tx1"/>
          </a:solidFill>
          <a:latin typeface="Arial" charset="0"/>
          <a:cs typeface="Arial" charset="0"/>
        </a:defRPr>
      </a:lvl9pPr>
    </p:titleStyle>
    <p:bodyStyle>
      <a:lvl1pPr marL="457189" indent="-457189"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Arial"/>
          <a:ea typeface="+mn-ea"/>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n-ea"/>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2133" kern="1200">
          <a:solidFill>
            <a:schemeClr val="tx1"/>
          </a:solidFill>
          <a:latin typeface="Arial"/>
          <a:ea typeface="+mn-ea"/>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b-NO"/>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9.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9.xml"/><Relationship Id="rId4" Type="http://schemas.openxmlformats.org/officeDocument/2006/relationships/hyperlink" Target="https://www.njus.me/se/nyheter/blaljus/0/720114/en-fullstandigt-vansinnig-ku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hyperlink" Target="https://www.theguardian.com/environment/2018/oct/08/global-warming-must-not-exceed-15c-warns-landmark-un-report" TargetMode="External"/><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hyperlink" Target="https://www.theguardian.com/environment/2018/oct/08/global-warming-must-not-exceed-15c-warns-landmark-un-report" TargetMode="External"/><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elga 1024x683"/>
          <p:cNvPicPr>
            <a:picLocks noChangeAspect="1" noChangeArrowheads="1"/>
          </p:cNvPicPr>
          <p:nvPr/>
        </p:nvPicPr>
        <p:blipFill rotWithShape="1">
          <a:blip r:embed="rId2">
            <a:extLst>
              <a:ext uri="{28A0092B-C50C-407E-A947-70E740481C1C}">
                <a14:useLocalDpi xmlns:a14="http://schemas.microsoft.com/office/drawing/2010/main" val="0"/>
              </a:ext>
            </a:extLst>
          </a:blip>
          <a:srcRect t="8391" b="8536"/>
          <a:stretch/>
        </p:blipFill>
        <p:spPr bwMode="auto">
          <a:xfrm>
            <a:off x="-38239" y="30480"/>
            <a:ext cx="12230239" cy="6781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98166" y="162575"/>
            <a:ext cx="10495721" cy="2387600"/>
          </a:xfrm>
        </p:spPr>
        <p:txBody>
          <a:bodyPr>
            <a:normAutofit/>
          </a:bodyPr>
          <a:lstStyle/>
          <a:p>
            <a:r>
              <a:rPr lang="en-US" b="1" i="1" dirty="0"/>
              <a:t> Time for e-Navigation to deliver: </a:t>
            </a:r>
            <a:r>
              <a:rPr lang="en-US" b="1" i="1" dirty="0" smtClean="0"/>
              <a:t/>
            </a:r>
            <a:br>
              <a:rPr lang="en-US" b="1" i="1" dirty="0" smtClean="0"/>
            </a:br>
            <a:r>
              <a:rPr lang="en-US" sz="4400" b="1" i="1" dirty="0" smtClean="0"/>
              <a:t>Research </a:t>
            </a:r>
            <a:r>
              <a:rPr lang="en-US" sz="4400" b="1" i="1" dirty="0"/>
              <a:t>has produced; implementation is </a:t>
            </a:r>
            <a:r>
              <a:rPr lang="en-US" sz="4400" b="1" i="1" dirty="0" smtClean="0"/>
              <a:t>lagging, in </a:t>
            </a:r>
            <a:r>
              <a:rPr lang="en-US" sz="4400" b="1" i="1" dirty="0"/>
              <a:t>the meantime accidents happen.</a:t>
            </a:r>
            <a:endParaRPr lang="en-GB" sz="4400" dirty="0"/>
          </a:p>
        </p:txBody>
      </p:sp>
      <p:sp>
        <p:nvSpPr>
          <p:cNvPr id="4" name="Rectangle 3"/>
          <p:cNvSpPr>
            <a:spLocks noChangeArrowheads="1"/>
          </p:cNvSpPr>
          <p:nvPr/>
        </p:nvSpPr>
        <p:spPr bwMode="auto">
          <a:xfrm>
            <a:off x="7294871" y="4733150"/>
            <a:ext cx="4822166" cy="2124850"/>
          </a:xfrm>
          <a:prstGeom prst="rect">
            <a:avLst/>
          </a:prstGeom>
          <a:noFill/>
          <a:ln>
            <a:solidFill>
              <a:srgbClr val="FF0000"/>
            </a:solidFill>
          </a:ln>
          <a:effectLst>
            <a:softEdge rad="241300"/>
          </a:effectLst>
          <a:extLst/>
        </p:spPr>
        <p:txBody>
          <a:bodyPr wrap="square" lIns="360000" tIns="360000" rIns="360000" bIns="360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sv-SE" sz="2000" b="1" dirty="0">
                <a:solidFill>
                  <a:schemeClr val="bg1"/>
                </a:solidFill>
                <a:latin typeface="Calibri" pitchFamily="34" charset="0"/>
              </a:rPr>
              <a:t>Thomas </a:t>
            </a:r>
            <a:r>
              <a:rPr lang="en-GB" altLang="sv-SE" sz="2000" b="1" dirty="0" smtClean="0">
                <a:solidFill>
                  <a:schemeClr val="bg1"/>
                </a:solidFill>
                <a:latin typeface="Calibri" pitchFamily="34" charset="0"/>
              </a:rPr>
              <a:t>Porathe</a:t>
            </a:r>
            <a:endParaRPr lang="en-GB" altLang="sv-SE" sz="2400" dirty="0">
              <a:solidFill>
                <a:schemeClr val="bg1"/>
              </a:solidFill>
              <a:latin typeface="Calibri" pitchFamily="34" charset="0"/>
            </a:endParaRPr>
          </a:p>
          <a:p>
            <a:pPr algn="r" eaLnBrk="1" hangingPunct="1">
              <a:lnSpc>
                <a:spcPts val="1700"/>
              </a:lnSpc>
            </a:pPr>
            <a:r>
              <a:rPr lang="en-GB" altLang="sv-SE" dirty="0" smtClean="0">
                <a:solidFill>
                  <a:schemeClr val="bg1"/>
                </a:solidFill>
                <a:latin typeface="Calibri" pitchFamily="34" charset="0"/>
              </a:rPr>
              <a:t>Professor</a:t>
            </a:r>
            <a:r>
              <a:rPr lang="en-GB" altLang="sv-SE" dirty="0">
                <a:solidFill>
                  <a:schemeClr val="bg1"/>
                </a:solidFill>
                <a:latin typeface="Calibri" pitchFamily="34" charset="0"/>
              </a:rPr>
              <a:t>, </a:t>
            </a:r>
            <a:r>
              <a:rPr lang="en-GB" altLang="sv-SE" dirty="0" smtClean="0">
                <a:solidFill>
                  <a:schemeClr val="bg1"/>
                </a:solidFill>
                <a:latin typeface="Calibri" pitchFamily="34" charset="0"/>
              </a:rPr>
              <a:t>Interaction Design</a:t>
            </a:r>
            <a:endParaRPr lang="en-GB" altLang="sv-SE" dirty="0">
              <a:solidFill>
                <a:schemeClr val="bg1"/>
              </a:solidFill>
              <a:latin typeface="Calibri" pitchFamily="34" charset="0"/>
            </a:endParaRPr>
          </a:p>
          <a:p>
            <a:pPr algn="r" eaLnBrk="1" hangingPunct="1">
              <a:lnSpc>
                <a:spcPts val="1700"/>
              </a:lnSpc>
            </a:pPr>
            <a:r>
              <a:rPr lang="en-GB" altLang="sv-SE" dirty="0">
                <a:solidFill>
                  <a:schemeClr val="bg1"/>
                </a:solidFill>
                <a:latin typeface="Calibri" pitchFamily="34" charset="0"/>
              </a:rPr>
              <a:t>Department </a:t>
            </a:r>
            <a:r>
              <a:rPr lang="en-GB" altLang="sv-SE" dirty="0" smtClean="0">
                <a:solidFill>
                  <a:schemeClr val="bg1"/>
                </a:solidFill>
                <a:latin typeface="Calibri" pitchFamily="34" charset="0"/>
              </a:rPr>
              <a:t>of </a:t>
            </a:r>
            <a:r>
              <a:rPr lang="en-GB" altLang="sv-SE" dirty="0">
                <a:solidFill>
                  <a:schemeClr val="bg1"/>
                </a:solidFill>
                <a:latin typeface="Calibri" pitchFamily="34" charset="0"/>
              </a:rPr>
              <a:t>D</a:t>
            </a:r>
            <a:r>
              <a:rPr lang="en-GB" altLang="sv-SE" dirty="0" smtClean="0">
                <a:solidFill>
                  <a:schemeClr val="bg1"/>
                </a:solidFill>
                <a:latin typeface="Calibri" pitchFamily="34" charset="0"/>
              </a:rPr>
              <a:t>esign</a:t>
            </a:r>
            <a:endParaRPr lang="en-GB" altLang="sv-SE" dirty="0">
              <a:solidFill>
                <a:schemeClr val="bg1"/>
              </a:solidFill>
              <a:latin typeface="Calibri" pitchFamily="34" charset="0"/>
            </a:endParaRPr>
          </a:p>
          <a:p>
            <a:pPr algn="r" eaLnBrk="1" hangingPunct="1">
              <a:lnSpc>
                <a:spcPts val="1700"/>
              </a:lnSpc>
            </a:pPr>
            <a:r>
              <a:rPr lang="en-GB" altLang="sv-SE" dirty="0" smtClean="0">
                <a:solidFill>
                  <a:schemeClr val="bg1"/>
                </a:solidFill>
                <a:latin typeface="Calibri" pitchFamily="34" charset="0"/>
              </a:rPr>
              <a:t>Norwegian </a:t>
            </a:r>
            <a:r>
              <a:rPr lang="en-GB" altLang="sv-SE" dirty="0">
                <a:solidFill>
                  <a:schemeClr val="bg1"/>
                </a:solidFill>
                <a:latin typeface="Calibri" pitchFamily="34" charset="0"/>
              </a:rPr>
              <a:t>University of </a:t>
            </a:r>
            <a:r>
              <a:rPr lang="en-GB" altLang="sv-SE" dirty="0" smtClean="0">
                <a:solidFill>
                  <a:schemeClr val="bg1"/>
                </a:solidFill>
                <a:latin typeface="Calibri" pitchFamily="34" charset="0"/>
              </a:rPr>
              <a:t>Science and Technology</a:t>
            </a:r>
            <a:endParaRPr lang="en-GB" altLang="sv-SE" dirty="0">
              <a:solidFill>
                <a:schemeClr val="bg1"/>
              </a:solidFill>
              <a:latin typeface="Calibri" pitchFamily="34" charset="0"/>
            </a:endParaRPr>
          </a:p>
          <a:p>
            <a:pPr algn="r" eaLnBrk="1" hangingPunct="1">
              <a:lnSpc>
                <a:spcPts val="1700"/>
              </a:lnSpc>
            </a:pPr>
            <a:r>
              <a:rPr lang="en-GB" altLang="sv-SE" dirty="0">
                <a:solidFill>
                  <a:schemeClr val="bg1"/>
                </a:solidFill>
                <a:latin typeface="Calibri" pitchFamily="34" charset="0"/>
              </a:rPr>
              <a:t>T</a:t>
            </a:r>
            <a:r>
              <a:rPr lang="en-GB" altLang="sv-SE" dirty="0" smtClean="0">
                <a:solidFill>
                  <a:schemeClr val="bg1"/>
                </a:solidFill>
                <a:latin typeface="Calibri" pitchFamily="34" charset="0"/>
              </a:rPr>
              <a:t>rondheim, Norway</a:t>
            </a:r>
            <a:endParaRPr lang="en-GB" altLang="sv-SE" sz="1100" dirty="0">
              <a:solidFill>
                <a:schemeClr val="bg1"/>
              </a:solidFill>
              <a:latin typeface="Calibri" pitchFamily="34" charset="0"/>
            </a:endParaRPr>
          </a:p>
        </p:txBody>
      </p:sp>
    </p:spTree>
    <p:extLst>
      <p:ext uri="{BB962C8B-B14F-4D97-AF65-F5344CB8AC3E}">
        <p14:creationId xmlns:p14="http://schemas.microsoft.com/office/powerpoint/2010/main" val="1329549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i="1" dirty="0" smtClean="0"/>
              <a:t>In </a:t>
            </a:r>
            <a:r>
              <a:rPr lang="en-US" b="0" i="1" dirty="0"/>
              <a:t>the meantime accidents happen</a:t>
            </a:r>
            <a:endParaRPr lang="en-GB" b="0" dirty="0"/>
          </a:p>
        </p:txBody>
      </p:sp>
    </p:spTree>
    <p:extLst>
      <p:ext uri="{BB962C8B-B14F-4D97-AF65-F5344CB8AC3E}">
        <p14:creationId xmlns:p14="http://schemas.microsoft.com/office/powerpoint/2010/main" val="1930697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rot="505305">
            <a:off x="6649278" y="51866"/>
            <a:ext cx="5364291" cy="6448076"/>
            <a:chOff x="6575150" y="292139"/>
            <a:chExt cx="5488115" cy="6603198"/>
          </a:xfrm>
          <a:solidFill>
            <a:schemeClr val="bg1"/>
          </a:solidFill>
        </p:grpSpPr>
        <p:pic>
          <p:nvPicPr>
            <p:cNvPr id="6" name="Picture 5"/>
            <p:cNvPicPr>
              <a:picLocks noChangeAspect="1"/>
            </p:cNvPicPr>
            <p:nvPr/>
          </p:nvPicPr>
          <p:blipFill>
            <a:blip r:embed="rId2"/>
            <a:stretch>
              <a:fillRect/>
            </a:stretch>
          </p:blipFill>
          <p:spPr>
            <a:xfrm>
              <a:off x="6575150" y="982883"/>
              <a:ext cx="5488115" cy="927259"/>
            </a:xfrm>
            <a:prstGeom prst="rect">
              <a:avLst/>
            </a:prstGeom>
            <a:grpFill/>
            <a:ln>
              <a:noFill/>
            </a:ln>
          </p:spPr>
        </p:pic>
        <p:pic>
          <p:nvPicPr>
            <p:cNvPr id="7" name="Picture 6"/>
            <p:cNvPicPr>
              <a:picLocks noChangeAspect="1"/>
            </p:cNvPicPr>
            <p:nvPr/>
          </p:nvPicPr>
          <p:blipFill>
            <a:blip r:embed="rId3"/>
            <a:stretch>
              <a:fillRect/>
            </a:stretch>
          </p:blipFill>
          <p:spPr>
            <a:xfrm>
              <a:off x="8207030" y="292139"/>
              <a:ext cx="1719358" cy="685229"/>
            </a:xfrm>
            <a:prstGeom prst="rect">
              <a:avLst/>
            </a:prstGeom>
            <a:grpFill/>
            <a:ln>
              <a:noFill/>
            </a:ln>
          </p:spPr>
        </p:pic>
        <p:pic>
          <p:nvPicPr>
            <p:cNvPr id="8" name="Picture 7"/>
            <p:cNvPicPr>
              <a:picLocks noChangeAspect="1"/>
            </p:cNvPicPr>
            <p:nvPr/>
          </p:nvPicPr>
          <p:blipFill>
            <a:blip r:embed="rId4"/>
            <a:stretch>
              <a:fillRect/>
            </a:stretch>
          </p:blipFill>
          <p:spPr>
            <a:xfrm>
              <a:off x="6575150" y="1910142"/>
              <a:ext cx="5450396" cy="4985195"/>
            </a:xfrm>
            <a:prstGeom prst="rect">
              <a:avLst/>
            </a:prstGeom>
            <a:grpFill/>
            <a:ln>
              <a:noFill/>
            </a:ln>
          </p:spPr>
        </p:pic>
      </p:grpSp>
      <p:pic>
        <p:nvPicPr>
          <p:cNvPr id="4" name="Picture 3"/>
          <p:cNvPicPr>
            <a:picLocks noChangeAspect="1"/>
          </p:cNvPicPr>
          <p:nvPr/>
        </p:nvPicPr>
        <p:blipFill>
          <a:blip r:embed="rId5"/>
          <a:stretch>
            <a:fillRect/>
          </a:stretch>
        </p:blipFill>
        <p:spPr>
          <a:xfrm>
            <a:off x="152108" y="0"/>
            <a:ext cx="6805865" cy="6326257"/>
          </a:xfrm>
          <a:prstGeom prst="rect">
            <a:avLst/>
          </a:prstGeom>
          <a:ln>
            <a:solidFill>
              <a:schemeClr val="tx1"/>
            </a:solidFill>
          </a:ln>
        </p:spPr>
      </p:pic>
    </p:spTree>
    <p:extLst>
      <p:ext uri="{BB962C8B-B14F-4D97-AF65-F5344CB8AC3E}">
        <p14:creationId xmlns:p14="http://schemas.microsoft.com/office/powerpoint/2010/main" val="2434181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2200" y="0"/>
            <a:ext cx="4476750" cy="6360980"/>
          </a:xfrm>
          <a:prstGeom prst="rect">
            <a:avLst/>
          </a:prstGeom>
        </p:spPr>
      </p:pic>
      <p:sp>
        <p:nvSpPr>
          <p:cNvPr id="6" name="Oval 5"/>
          <p:cNvSpPr/>
          <p:nvPr/>
        </p:nvSpPr>
        <p:spPr>
          <a:xfrm>
            <a:off x="8115298" y="3209928"/>
            <a:ext cx="133350" cy="13335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8215313" y="3348038"/>
            <a:ext cx="447675" cy="3000375"/>
          </a:xfrm>
          <a:custGeom>
            <a:avLst/>
            <a:gdLst>
              <a:gd name="connsiteX0" fmla="*/ 90487 w 447675"/>
              <a:gd name="connsiteY0" fmla="*/ 3000375 h 3000375"/>
              <a:gd name="connsiteX1" fmla="*/ 447675 w 447675"/>
              <a:gd name="connsiteY1" fmla="*/ 1181100 h 3000375"/>
              <a:gd name="connsiteX2" fmla="*/ 0 w 447675"/>
              <a:gd name="connsiteY2" fmla="*/ 0 h 3000375"/>
            </a:gdLst>
            <a:ahLst/>
            <a:cxnLst>
              <a:cxn ang="0">
                <a:pos x="connsiteX0" y="connsiteY0"/>
              </a:cxn>
              <a:cxn ang="0">
                <a:pos x="connsiteX1" y="connsiteY1"/>
              </a:cxn>
              <a:cxn ang="0">
                <a:pos x="connsiteX2" y="connsiteY2"/>
              </a:cxn>
            </a:cxnLst>
            <a:rect l="l" t="t" r="r" b="b"/>
            <a:pathLst>
              <a:path w="447675" h="3000375">
                <a:moveTo>
                  <a:pt x="90487" y="3000375"/>
                </a:moveTo>
                <a:lnTo>
                  <a:pt x="447675" y="1181100"/>
                </a:lnTo>
                <a:lnTo>
                  <a:pt x="0" y="0"/>
                </a:ln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a:endCxn id="7" idx="1"/>
          </p:cNvCxnSpPr>
          <p:nvPr/>
        </p:nvCxnSpPr>
        <p:spPr>
          <a:xfrm flipH="1">
            <a:off x="8662988" y="1590675"/>
            <a:ext cx="352425" cy="2938463"/>
          </a:xfrm>
          <a:prstGeom prst="line">
            <a:avLst/>
          </a:prstGeom>
          <a:noFill/>
          <a:ln>
            <a:solidFill>
              <a:srgbClr val="FF0000"/>
            </a:solidFill>
            <a:prstDash val="lgDashDot"/>
          </a:ln>
        </p:spPr>
        <p:style>
          <a:lnRef idx="1">
            <a:schemeClr val="accent1"/>
          </a:lnRef>
          <a:fillRef idx="3">
            <a:schemeClr val="accent1"/>
          </a:fillRef>
          <a:effectRef idx="2">
            <a:schemeClr val="accent1"/>
          </a:effectRef>
          <a:fontRef idx="minor">
            <a:schemeClr val="lt1"/>
          </a:fontRef>
        </p:style>
      </p:cxnSp>
      <p:sp>
        <p:nvSpPr>
          <p:cNvPr id="11" name="Rectangle 10"/>
          <p:cNvSpPr/>
          <p:nvPr/>
        </p:nvSpPr>
        <p:spPr>
          <a:xfrm>
            <a:off x="353107" y="59456"/>
            <a:ext cx="35060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24242"/>
                </a:solidFill>
                <a:effectLst/>
                <a:uLnTx/>
                <a:uFillTx/>
                <a:latin typeface="Source Sans Pro"/>
                <a:ea typeface="+mn-ea"/>
                <a:cs typeface="+mn-cs"/>
              </a:rPr>
              <a:t>Makassar </a:t>
            </a:r>
            <a:r>
              <a:rPr kumimoji="0" lang="en-GB" sz="1800" b="0" i="0" u="none" strike="noStrike" kern="1200" cap="none" spc="0" normalizeH="0" baseline="0" noProof="0" dirty="0" smtClean="0">
                <a:ln>
                  <a:noFill/>
                </a:ln>
                <a:solidFill>
                  <a:srgbClr val="424242"/>
                </a:solidFill>
                <a:effectLst/>
                <a:uLnTx/>
                <a:uFillTx/>
                <a:latin typeface="Source Sans Pro"/>
                <a:ea typeface="+mn-ea"/>
                <a:cs typeface="+mn-cs"/>
              </a:rPr>
              <a:t>Highway 23 July 2018</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3"/>
          <a:stretch>
            <a:fillRect/>
          </a:stretch>
        </p:blipFill>
        <p:spPr>
          <a:xfrm>
            <a:off x="0" y="488244"/>
            <a:ext cx="6838456" cy="5872736"/>
          </a:xfrm>
          <a:prstGeom prst="rect">
            <a:avLst/>
          </a:prstGeom>
        </p:spPr>
      </p:pic>
      <p:sp>
        <p:nvSpPr>
          <p:cNvPr id="14" name="Rectangle 13"/>
          <p:cNvSpPr/>
          <p:nvPr/>
        </p:nvSpPr>
        <p:spPr>
          <a:xfrm>
            <a:off x="353107" y="4772710"/>
            <a:ext cx="6096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hlinkClick r:id="rId4"/>
              </a:rPr>
              <a:t>https://</a:t>
            </a:r>
            <a:r>
              <a:rPr kumimoji="0" lang="en-GB" sz="1200" b="0" i="0" u="none" strike="noStrike" kern="1200" cap="none" spc="0" normalizeH="0" baseline="0" noProof="0" dirty="0" smtClean="0">
                <a:ln>
                  <a:noFill/>
                </a:ln>
                <a:solidFill>
                  <a:prstClr val="black"/>
                </a:solidFill>
                <a:effectLst/>
                <a:uLnTx/>
                <a:uFillTx/>
                <a:latin typeface="Calibri"/>
                <a:ea typeface="+mn-ea"/>
                <a:cs typeface="+mn-cs"/>
                <a:hlinkClick r:id="rId4"/>
              </a:rPr>
              <a:t>www.njus.me/se/nyheter/blaljus/0/720114/en-fullstandigt-vansinnig-kurs</a:t>
            </a: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309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10;               HAVARERT: Her ligger fregatten til nesten 4 milliarder kroner etter sammenstÃ¸tet med tankskipet MT Â«Sola TSÂ». &#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622087" cy="65374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rot="514341">
            <a:off x="7580947" y="3373120"/>
            <a:ext cx="4692872" cy="5230368"/>
          </a:xfrm>
          <a:prstGeom prst="rect">
            <a:avLst/>
          </a:prstGeom>
          <a:ln>
            <a:solidFill>
              <a:schemeClr val="tx1"/>
            </a:solidFill>
          </a:ln>
        </p:spPr>
      </p:pic>
    </p:spTree>
    <p:extLst>
      <p:ext uri="{BB962C8B-B14F-4D97-AF65-F5344CB8AC3E}">
        <p14:creationId xmlns:p14="http://schemas.microsoft.com/office/powerpoint/2010/main" val="2335659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4377" y="829148"/>
            <a:ext cx="7540953" cy="5498985"/>
          </a:xfrm>
          <a:prstGeom prst="rect">
            <a:avLst/>
          </a:prstGeom>
        </p:spPr>
      </p:pic>
      <p:sp>
        <p:nvSpPr>
          <p:cNvPr id="5" name="TextBox 4"/>
          <p:cNvSpPr txBox="1"/>
          <p:nvPr/>
        </p:nvSpPr>
        <p:spPr>
          <a:xfrm>
            <a:off x="2355640" y="296726"/>
            <a:ext cx="30326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Sola TS leaves quay aprox 3:45</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6923482" y="178858"/>
            <a:ext cx="4974614" cy="5459942"/>
          </a:xfrm>
          <a:prstGeom prst="rect">
            <a:avLst/>
          </a:prstGeom>
        </p:spPr>
      </p:pic>
      <p:sp>
        <p:nvSpPr>
          <p:cNvPr id="3" name="Freeform 2"/>
          <p:cNvSpPr/>
          <p:nvPr/>
        </p:nvSpPr>
        <p:spPr>
          <a:xfrm>
            <a:off x="7981950" y="247650"/>
            <a:ext cx="1795463" cy="4686300"/>
          </a:xfrm>
          <a:custGeom>
            <a:avLst/>
            <a:gdLst>
              <a:gd name="connsiteX0" fmla="*/ 0 w 1795463"/>
              <a:gd name="connsiteY0" fmla="*/ 0 h 4686300"/>
              <a:gd name="connsiteX1" fmla="*/ 1076325 w 1795463"/>
              <a:gd name="connsiteY1" fmla="*/ 2943225 h 4686300"/>
              <a:gd name="connsiteX2" fmla="*/ 1795463 w 1795463"/>
              <a:gd name="connsiteY2" fmla="*/ 4686300 h 4686300"/>
            </a:gdLst>
            <a:ahLst/>
            <a:cxnLst>
              <a:cxn ang="0">
                <a:pos x="connsiteX0" y="connsiteY0"/>
              </a:cxn>
              <a:cxn ang="0">
                <a:pos x="connsiteX1" y="connsiteY1"/>
              </a:cxn>
              <a:cxn ang="0">
                <a:pos x="connsiteX2" y="connsiteY2"/>
              </a:cxn>
            </a:cxnLst>
            <a:rect l="l" t="t" r="r" b="b"/>
            <a:pathLst>
              <a:path w="1795463" h="4686300">
                <a:moveTo>
                  <a:pt x="0" y="0"/>
                </a:moveTo>
                <a:lnTo>
                  <a:pt x="1076325" y="2943225"/>
                </a:lnTo>
                <a:lnTo>
                  <a:pt x="1795463" y="46863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496303" y="2309813"/>
            <a:ext cx="280987" cy="3381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234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291" y="301483"/>
            <a:ext cx="9949399"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Da terminalen først ble synlig for KNM Helge Ingstad, lå Sola TS til kai ved terminalen. Fordi besetningen på tankskipet forberedte avgang, var dekket på Sola TS betydelig opplyst. På avstand vil det ha vært vanskelig å skille mellom lysene fra skipet og lysene fra terminalen. Det var heller ingen bevegelse i lysene ettersom tankskipet fortsatt lå til kai. Begge disse faktorene har etter all sannsynlighet bidratt til at besetningen på KNM Helge Ingstad tidlig fikk inntrykk av at lysene tilhørte et stasjonært objekt.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041568" y="2361958"/>
            <a:ext cx="9900954"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r>
            <a:br>
              <a:rPr kumimoji="0" lang="en-US" sz="2400" b="0" i="0" u="none" strike="noStrike" kern="1200" cap="none" spc="0" normalizeH="0" baseline="0" noProof="0" dirty="0">
                <a:ln>
                  <a:noFill/>
                </a:ln>
                <a:solidFill>
                  <a:prstClr val="black"/>
                </a:solidFill>
                <a:effectLst/>
                <a:uLnTx/>
                <a:uFillTx/>
                <a:latin typeface="Calibri"/>
                <a:ea typeface="+mn-ea"/>
                <a:cs typeface="+mn-cs"/>
              </a:rPr>
            </a:b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When the terminal was first visible to KNM Helge </a:t>
            </a:r>
            <a:r>
              <a:rPr kumimoji="0" lang="en-US" sz="2400" b="1" i="0" u="none" strike="noStrike" kern="1200" cap="none" spc="0" normalizeH="0" baseline="0" noProof="0" dirty="0" err="1">
                <a:ln>
                  <a:noFill/>
                </a:ln>
                <a:solidFill>
                  <a:srgbClr val="212121"/>
                </a:solidFill>
                <a:effectLst/>
                <a:uLnTx/>
                <a:uFillTx/>
                <a:latin typeface="arial" panose="020B0604020202020204" pitchFamily="34" charset="0"/>
                <a:ea typeface="+mn-ea"/>
                <a:cs typeface="+mn-cs"/>
              </a:rPr>
              <a:t>Ingstad</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 Sola TS lay at the quay at the terminal. Because the crew of the tanker prepared for departure, the deck of the Sola TS was significantly illuminated. At a distance, it would have been difficult to distinguish between the lights of the ship and the lights of the terminal. There was also no movement in the lights as the tanker was still at the quay. Both of these factors have in all likelihood contributed to the fact that the crew of KNM Helge </a:t>
            </a:r>
            <a:r>
              <a:rPr kumimoji="0" lang="en-US" sz="2400" b="1" i="0" u="none" strike="noStrike" kern="1200" cap="none" spc="0" normalizeH="0" baseline="0" noProof="0" dirty="0" err="1">
                <a:ln>
                  <a:noFill/>
                </a:ln>
                <a:solidFill>
                  <a:srgbClr val="212121"/>
                </a:solidFill>
                <a:effectLst/>
                <a:uLnTx/>
                <a:uFillTx/>
                <a:latin typeface="arial" panose="020B0604020202020204" pitchFamily="34" charset="0"/>
                <a:ea typeface="+mn-ea"/>
                <a:cs typeface="+mn-cs"/>
              </a:rPr>
              <a:t>Ingstad</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 </a:t>
            </a:r>
            <a:r>
              <a:rPr kumimoji="0" lang="en-US" sz="2400" b="1" i="0" u="none" strike="noStrike" kern="1200" cap="none" spc="0" normalizeH="0" baseline="0" noProof="0" dirty="0" smtClean="0">
                <a:ln>
                  <a:noFill/>
                </a:ln>
                <a:solidFill>
                  <a:srgbClr val="212121"/>
                </a:solidFill>
                <a:effectLst/>
                <a:uLnTx/>
                <a:uFillTx/>
                <a:latin typeface="arial" panose="020B0604020202020204" pitchFamily="34" charset="0"/>
                <a:ea typeface="+mn-ea"/>
                <a:cs typeface="+mn-cs"/>
              </a:rPr>
              <a:t>early </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got the impression that the lights belonged to a stationary object.</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1141954" y="2177292"/>
            <a:ext cx="98005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Translated from the preliminary report published by the Norwegian accident commision 29 Nov. 2018</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68741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355640" y="296726"/>
            <a:ext cx="649729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Sola TS has turned to course aprox 3:55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3 other northbound vessels are about to pass on her starboard side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1931850" y="1401296"/>
            <a:ext cx="7050881" cy="4902613"/>
          </a:xfrm>
          <a:prstGeom prst="rect">
            <a:avLst/>
          </a:prstGeom>
        </p:spPr>
      </p:pic>
    </p:spTree>
    <p:extLst>
      <p:ext uri="{BB962C8B-B14F-4D97-AF65-F5344CB8AC3E}">
        <p14:creationId xmlns:p14="http://schemas.microsoft.com/office/powerpoint/2010/main" val="563641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391993" y="72027"/>
            <a:ext cx="5511800" cy="6008687"/>
          </a:xfrm>
        </p:spPr>
      </p:pic>
    </p:spTree>
    <p:extLst>
      <p:ext uri="{BB962C8B-B14F-4D97-AF65-F5344CB8AC3E}">
        <p14:creationId xmlns:p14="http://schemas.microsoft.com/office/powerpoint/2010/main" val="352256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9456" y="1439942"/>
            <a:ext cx="9919121"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r>
            <a:br>
              <a:rPr kumimoji="0" lang="en-US" sz="2400" b="1" i="0" u="none" strike="noStrike" kern="1200" cap="none" spc="0" normalizeH="0" baseline="0" noProof="0" dirty="0">
                <a:ln>
                  <a:noFill/>
                </a:ln>
                <a:solidFill>
                  <a:prstClr val="black"/>
                </a:solidFill>
                <a:effectLst/>
                <a:uLnTx/>
                <a:uFillTx/>
                <a:latin typeface="Calibri"/>
                <a:ea typeface="+mn-ea"/>
                <a:cs typeface="+mn-cs"/>
              </a:rPr>
            </a:b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After the </a:t>
            </a:r>
            <a:r>
              <a:rPr kumimoji="0" lang="en-US" sz="2400" b="1" i="0" u="none" strike="noStrike" kern="1200" cap="none" spc="0" normalizeH="0" baseline="0" noProof="0" dirty="0" smtClean="0">
                <a:ln>
                  <a:noFill/>
                </a:ln>
                <a:solidFill>
                  <a:srgbClr val="212121"/>
                </a:solidFill>
                <a:effectLst/>
                <a:uLnTx/>
                <a:uFillTx/>
                <a:latin typeface="arial" panose="020B0604020202020204" pitchFamily="34" charset="0"/>
                <a:ea typeface="+mn-ea"/>
                <a:cs typeface="+mn-cs"/>
              </a:rPr>
              <a:t>watch was shifted </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on the bridge approx. </a:t>
            </a:r>
            <a:r>
              <a:rPr kumimoji="0" lang="en-US" sz="2400" b="1" i="0" u="none" strike="noStrike" kern="1200" cap="none" spc="0" normalizeH="0" baseline="0" noProof="0" dirty="0" smtClean="0">
                <a:ln>
                  <a:noFill/>
                </a:ln>
                <a:solidFill>
                  <a:srgbClr val="212121"/>
                </a:solidFill>
                <a:effectLst/>
                <a:uLnTx/>
                <a:uFillTx/>
                <a:latin typeface="arial" panose="020B0604020202020204" pitchFamily="34" charset="0"/>
                <a:ea typeface="+mn-ea"/>
                <a:cs typeface="+mn-cs"/>
              </a:rPr>
              <a:t>0340-0345 </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it was this situational </a:t>
            </a:r>
            <a:r>
              <a:rPr kumimoji="0" lang="en-US" sz="2400" b="1" i="0" u="none" strike="noStrike" kern="1200" cap="none" spc="0" normalizeH="0" baseline="0" noProof="0" dirty="0" smtClean="0">
                <a:ln>
                  <a:noFill/>
                </a:ln>
                <a:solidFill>
                  <a:srgbClr val="212121"/>
                </a:solidFill>
                <a:effectLst/>
                <a:uLnTx/>
                <a:uFillTx/>
                <a:latin typeface="arial" panose="020B0604020202020204" pitchFamily="34" charset="0"/>
                <a:ea typeface="+mn-ea"/>
                <a:cs typeface="+mn-cs"/>
              </a:rPr>
              <a:t>awareness that </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was the </a:t>
            </a:r>
            <a:r>
              <a:rPr kumimoji="0" lang="en-US" sz="2400" b="1" i="0" u="none" strike="noStrike" kern="1200" cap="none" spc="0" normalizeH="0" baseline="0" noProof="0" dirty="0" smtClean="0">
                <a:ln>
                  <a:noFill/>
                </a:ln>
                <a:solidFill>
                  <a:srgbClr val="212121"/>
                </a:solidFill>
                <a:effectLst/>
                <a:uLnTx/>
                <a:uFillTx/>
                <a:latin typeface="arial" panose="020B0604020202020204" pitchFamily="34" charset="0"/>
                <a:ea typeface="+mn-ea"/>
                <a:cs typeface="+mn-cs"/>
              </a:rPr>
              <a:t>common understanding. </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Although Sola TS left the quay at this time, there was still little relative movement on the lights while the tanker swung from a southerly to a </a:t>
            </a:r>
            <a:r>
              <a:rPr kumimoji="0" lang="en-US" sz="2400" b="1" i="0" u="none" strike="noStrike" kern="1200" cap="none" spc="0" normalizeH="0" baseline="0" noProof="0" dirty="0" smtClean="0">
                <a:ln>
                  <a:noFill/>
                </a:ln>
                <a:solidFill>
                  <a:srgbClr val="212121"/>
                </a:solidFill>
                <a:effectLst/>
                <a:uLnTx/>
                <a:uFillTx/>
                <a:latin typeface="arial" panose="020B0604020202020204" pitchFamily="34" charset="0"/>
                <a:ea typeface="+mn-ea"/>
                <a:cs typeface="+mn-cs"/>
              </a:rPr>
              <a:t>northerly </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course. The vessel's use of deck lights after departure also meant that the crew of KNM Helge </a:t>
            </a:r>
            <a:r>
              <a:rPr kumimoji="0" lang="en-US" sz="2400" b="1" i="0" u="none" strike="noStrike" kern="1200" cap="none" spc="0" normalizeH="0" baseline="0" noProof="0" dirty="0" err="1">
                <a:ln>
                  <a:noFill/>
                </a:ln>
                <a:solidFill>
                  <a:srgbClr val="212121"/>
                </a:solidFill>
                <a:effectLst/>
                <a:uLnTx/>
                <a:uFillTx/>
                <a:latin typeface="arial" panose="020B0604020202020204" pitchFamily="34" charset="0"/>
                <a:ea typeface="+mn-ea"/>
                <a:cs typeface="+mn-cs"/>
              </a:rPr>
              <a:t>Ingstad</a:t>
            </a:r>
            <a:r>
              <a:rPr kumimoji="0" lang="en-US" sz="2400" b="1" i="0" u="none" strike="noStrike" kern="1200" cap="none" spc="0" normalizeH="0" baseline="0" noProof="0" dirty="0">
                <a:ln>
                  <a:noFill/>
                </a:ln>
                <a:solidFill>
                  <a:srgbClr val="212121"/>
                </a:solidFill>
                <a:effectLst/>
                <a:uLnTx/>
                <a:uFillTx/>
                <a:latin typeface="arial" panose="020B0604020202020204" pitchFamily="34" charset="0"/>
                <a:ea typeface="+mn-ea"/>
                <a:cs typeface="+mn-cs"/>
              </a:rPr>
              <a:t> did not see the navigation lights on Sola TS.</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1141954" y="899552"/>
            <a:ext cx="98005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Translated from the preliminary report published by the Norwegian accident commision 29 Nov. 2018</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329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396693" y="72027"/>
            <a:ext cx="5502399" cy="6008687"/>
          </a:xfrm>
        </p:spPr>
      </p:pic>
    </p:spTree>
    <p:extLst>
      <p:ext uri="{BB962C8B-B14F-4D97-AF65-F5344CB8AC3E}">
        <p14:creationId xmlns:p14="http://schemas.microsoft.com/office/powerpoint/2010/main" val="57887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435" y="1238012"/>
            <a:ext cx="10972800" cy="1143000"/>
          </a:xfrm>
        </p:spPr>
        <p:txBody>
          <a:bodyPr/>
          <a:lstStyle/>
          <a:p>
            <a:r>
              <a:rPr lang="en-US" i="1" dirty="0"/>
              <a:t>Research has produced; implementation is lagging</a:t>
            </a:r>
            <a:endParaRPr lang="en-GB" dirty="0"/>
          </a:p>
        </p:txBody>
      </p:sp>
    </p:spTree>
    <p:extLst>
      <p:ext uri="{BB962C8B-B14F-4D97-AF65-F5344CB8AC3E}">
        <p14:creationId xmlns:p14="http://schemas.microsoft.com/office/powerpoint/2010/main" val="3885328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7461" y="1439942"/>
            <a:ext cx="9919121"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a:r>
            <a:br>
              <a:rPr kumimoji="0" lang="en-US" sz="2400" b="1" i="0" u="none" strike="noStrike" kern="1200" cap="none" spc="0" normalizeH="0" baseline="0" noProof="0" dirty="0">
                <a:ln>
                  <a:noFill/>
                </a:ln>
                <a:solidFill>
                  <a:prstClr val="black"/>
                </a:solidFill>
                <a:effectLst/>
                <a:uLnTx/>
                <a:uFillTx/>
                <a:latin typeface="Calibri"/>
                <a:ea typeface="+mn-ea"/>
                <a:cs typeface="+mn-cs"/>
              </a:rPr>
            </a:b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Shortly </a:t>
            </a:r>
            <a:r>
              <a:rPr kumimoji="0" lang="en-US" sz="2400" b="1" i="0" u="none" strike="noStrike" kern="1200" cap="none" spc="0" normalizeH="0" baseline="0" noProof="0" dirty="0">
                <a:ln>
                  <a:noFill/>
                </a:ln>
                <a:solidFill>
                  <a:prstClr val="black"/>
                </a:solidFill>
                <a:effectLst/>
                <a:uLnTx/>
                <a:uFillTx/>
                <a:latin typeface="Calibri"/>
                <a:ea typeface="+mn-ea"/>
                <a:cs typeface="+mn-cs"/>
              </a:rPr>
              <a:t>after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0400, </a:t>
            </a:r>
            <a:r>
              <a:rPr kumimoji="0" lang="en-US" sz="2400" b="1" i="0" u="none" strike="noStrike" kern="1200" cap="none" spc="0" normalizeH="0" baseline="0" noProof="0" dirty="0">
                <a:ln>
                  <a:noFill/>
                </a:ln>
                <a:solidFill>
                  <a:prstClr val="black"/>
                </a:solidFill>
                <a:effectLst/>
                <a:uLnTx/>
                <a:uFillTx/>
                <a:latin typeface="Calibri"/>
                <a:ea typeface="+mn-ea"/>
                <a:cs typeface="+mn-cs"/>
              </a:rPr>
              <a:t>the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pilot on Sola TS </a:t>
            </a:r>
            <a:r>
              <a:rPr kumimoji="0" lang="en-US" sz="2400" b="1" i="0" u="none" strike="noStrike" kern="1200" cap="none" spc="0" normalizeH="0" baseline="0" noProof="0" dirty="0">
                <a:ln>
                  <a:noFill/>
                </a:ln>
                <a:solidFill>
                  <a:prstClr val="black"/>
                </a:solidFill>
                <a:effectLst/>
                <a:uLnTx/>
                <a:uFillTx/>
                <a:latin typeface="Calibri"/>
                <a:ea typeface="+mn-ea"/>
                <a:cs typeface="+mn-cs"/>
              </a:rPr>
              <a:t>called KNM Helge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Ingstad</a:t>
            </a:r>
            <a:r>
              <a:rPr kumimoji="0" lang="en-US" sz="2400" b="1" i="0" u="none" strike="noStrike" kern="1200" cap="none" spc="0" normalizeH="0" baseline="0" noProof="0" dirty="0">
                <a:ln>
                  <a:noFill/>
                </a:ln>
                <a:solidFill>
                  <a:prstClr val="black"/>
                </a:solidFill>
                <a:effectLst/>
                <a:uLnTx/>
                <a:uFillTx/>
                <a:latin typeface="Calibri"/>
                <a:ea typeface="+mn-ea"/>
                <a:cs typeface="+mn-cs"/>
              </a:rPr>
              <a:t> and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told </a:t>
            </a:r>
            <a:r>
              <a:rPr kumimoji="0" lang="en-US" sz="2400" b="1" i="0" u="none" strike="noStrike" kern="1200" cap="none" spc="0" normalizeH="0" baseline="0" noProof="0" dirty="0">
                <a:ln>
                  <a:noFill/>
                </a:ln>
                <a:solidFill>
                  <a:prstClr val="black"/>
                </a:solidFill>
                <a:effectLst/>
                <a:uLnTx/>
                <a:uFillTx/>
                <a:latin typeface="Calibri"/>
                <a:ea typeface="+mn-ea"/>
                <a:cs typeface="+mn-cs"/>
              </a:rPr>
              <a:t>that they had to turn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starboard </a:t>
            </a:r>
            <a:r>
              <a:rPr kumimoji="0" lang="en-US" sz="2400" b="1" i="0" u="none" strike="noStrike" kern="1200" cap="none" spc="0" normalizeH="0" baseline="0" noProof="0" dirty="0">
                <a:ln>
                  <a:noFill/>
                </a:ln>
                <a:solidFill>
                  <a:prstClr val="black"/>
                </a:solidFill>
                <a:effectLst/>
                <a:uLnTx/>
                <a:uFillTx/>
                <a:latin typeface="Calibri"/>
                <a:ea typeface="+mn-ea"/>
                <a:cs typeface="+mn-cs"/>
              </a:rPr>
              <a:t>immediately. The bridge crew at KNM Helge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Ingstad</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responded </a:t>
            </a:r>
            <a:r>
              <a:rPr kumimoji="0" lang="en-US" sz="2400" b="1" i="0" u="none" strike="noStrike" kern="1200" cap="none" spc="0" normalizeH="0" baseline="0" noProof="0" dirty="0">
                <a:ln>
                  <a:noFill/>
                </a:ln>
                <a:solidFill>
                  <a:prstClr val="black"/>
                </a:solidFill>
                <a:effectLst/>
                <a:uLnTx/>
                <a:uFillTx/>
                <a:latin typeface="Calibri"/>
                <a:ea typeface="+mn-ea"/>
                <a:cs typeface="+mn-cs"/>
              </a:rPr>
              <a:t>that they could not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turn to </a:t>
            </a:r>
            <a:r>
              <a:rPr kumimoji="0" lang="en-US" sz="2400" b="1" i="0" u="none" strike="noStrike" kern="1200" cap="none" spc="0" normalizeH="0" baseline="0" noProof="0" dirty="0">
                <a:ln>
                  <a:noFill/>
                </a:ln>
                <a:solidFill>
                  <a:prstClr val="black"/>
                </a:solidFill>
                <a:effectLst/>
                <a:uLnTx/>
                <a:uFillTx/>
                <a:latin typeface="Calibri"/>
                <a:ea typeface="+mn-ea"/>
                <a:cs typeface="+mn-cs"/>
              </a:rPr>
              <a:t>starboard until they had passed the object they had on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their </a:t>
            </a:r>
            <a:r>
              <a:rPr kumimoji="0" lang="en-US" sz="2400" b="1" i="0" u="none" strike="noStrike" kern="1200" cap="none" spc="0" normalizeH="0" baseline="0" noProof="0" dirty="0">
                <a:ln>
                  <a:noFill/>
                </a:ln>
                <a:solidFill>
                  <a:prstClr val="black"/>
                </a:solidFill>
                <a:effectLst/>
                <a:uLnTx/>
                <a:uFillTx/>
                <a:latin typeface="Calibri"/>
                <a:ea typeface="+mn-ea"/>
                <a:cs typeface="+mn-cs"/>
              </a:rPr>
              <a:t>starboard side.</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1141954" y="899552"/>
            <a:ext cx="98005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Translated from the preliminary report published by the Norwegian accident commision 29 Nov. 2018</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1223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405038" y="72027"/>
            <a:ext cx="5485708" cy="6008687"/>
          </a:xfrm>
        </p:spPr>
      </p:pic>
    </p:spTree>
    <p:extLst>
      <p:ext uri="{BB962C8B-B14F-4D97-AF65-F5344CB8AC3E}">
        <p14:creationId xmlns:p14="http://schemas.microsoft.com/office/powerpoint/2010/main" val="25999699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432856" y="72027"/>
            <a:ext cx="5430072" cy="6008687"/>
          </a:xfrm>
        </p:spPr>
      </p:pic>
    </p:spTree>
    <p:extLst>
      <p:ext uri="{BB962C8B-B14F-4D97-AF65-F5344CB8AC3E}">
        <p14:creationId xmlns:p14="http://schemas.microsoft.com/office/powerpoint/2010/main" val="26077149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204249" y="4880837"/>
            <a:ext cx="70816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Sola TS collides with the frigate aprox 4:01 (Frigate has her AIS turned off)</a:t>
            </a:r>
          </a:p>
        </p:txBody>
      </p:sp>
      <p:pic>
        <p:nvPicPr>
          <p:cNvPr id="2" name="Picture 1"/>
          <p:cNvPicPr>
            <a:picLocks noChangeAspect="1"/>
          </p:cNvPicPr>
          <p:nvPr/>
        </p:nvPicPr>
        <p:blipFill>
          <a:blip r:embed="rId2"/>
          <a:stretch>
            <a:fillRect/>
          </a:stretch>
        </p:blipFill>
        <p:spPr>
          <a:xfrm>
            <a:off x="1857596" y="-383270"/>
            <a:ext cx="6774847" cy="4368546"/>
          </a:xfrm>
          <a:prstGeom prst="rect">
            <a:avLst/>
          </a:prstGeom>
        </p:spPr>
      </p:pic>
    </p:spTree>
    <p:extLst>
      <p:ext uri="{BB962C8B-B14F-4D97-AF65-F5344CB8AC3E}">
        <p14:creationId xmlns:p14="http://schemas.microsoft.com/office/powerpoint/2010/main" val="23737771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46522"/>
            <a:ext cx="10972800" cy="3686363"/>
          </a:xfrm>
        </p:spPr>
        <p:txBody>
          <a:bodyPr/>
          <a:lstStyle/>
          <a:p>
            <a:r>
              <a:rPr lang="sv-SE" dirty="0" smtClean="0"/>
              <a:t>Cognitive inerthia/lock-in</a:t>
            </a:r>
          </a:p>
          <a:p>
            <a:r>
              <a:rPr lang="sv-SE" dirty="0" smtClean="0"/>
              <a:t>Confirmation bias</a:t>
            </a:r>
          </a:p>
          <a:p>
            <a:r>
              <a:rPr lang="sv-SE" dirty="0" smtClean="0"/>
              <a:t>4 o’clock in the morning</a:t>
            </a:r>
            <a:endParaRPr lang="sv-SE" dirty="0"/>
          </a:p>
          <a:p>
            <a:pPr marL="0" indent="0">
              <a:buNone/>
            </a:pPr>
            <a:endParaRPr lang="sv-SE" dirty="0" smtClean="0"/>
          </a:p>
          <a:p>
            <a:r>
              <a:rPr lang="sv-SE" dirty="0" smtClean="0"/>
              <a:t>”Head-down” vs ”head-up” (Tactical vs Scrambled information displays)</a:t>
            </a:r>
          </a:p>
        </p:txBody>
      </p:sp>
    </p:spTree>
    <p:extLst>
      <p:ext uri="{BB962C8B-B14F-4D97-AF65-F5344CB8AC3E}">
        <p14:creationId xmlns:p14="http://schemas.microsoft.com/office/powerpoint/2010/main" val="2736124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46522"/>
            <a:ext cx="10972800" cy="3686363"/>
          </a:xfrm>
        </p:spPr>
        <p:txBody>
          <a:bodyPr/>
          <a:lstStyle/>
          <a:p>
            <a:r>
              <a:rPr lang="sv-SE" dirty="0" smtClean="0"/>
              <a:t>Cognitive inerthia/lock-in</a:t>
            </a:r>
          </a:p>
          <a:p>
            <a:r>
              <a:rPr lang="sv-SE" dirty="0" smtClean="0"/>
              <a:t>Confirmation bias</a:t>
            </a:r>
          </a:p>
          <a:p>
            <a:r>
              <a:rPr lang="sv-SE" dirty="0" smtClean="0"/>
              <a:t>4 o’clock in the morning</a:t>
            </a:r>
            <a:endParaRPr lang="sv-SE" dirty="0"/>
          </a:p>
          <a:p>
            <a:pPr marL="0" indent="0">
              <a:buNone/>
            </a:pPr>
            <a:endParaRPr lang="sv-SE" dirty="0" smtClean="0"/>
          </a:p>
          <a:p>
            <a:r>
              <a:rPr lang="sv-SE" dirty="0" smtClean="0"/>
              <a:t>”Head-down” vs ”head-up” (Tactical vs Scrambled information displays)</a:t>
            </a:r>
          </a:p>
        </p:txBody>
      </p:sp>
      <p:sp>
        <p:nvSpPr>
          <p:cNvPr id="4" name="TextBox 3"/>
          <p:cNvSpPr txBox="1"/>
          <p:nvPr/>
        </p:nvSpPr>
        <p:spPr>
          <a:xfrm>
            <a:off x="480413" y="4596222"/>
            <a:ext cx="111019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smtClean="0">
                <a:ln>
                  <a:noFill/>
                </a:ln>
                <a:solidFill>
                  <a:prstClr val="black"/>
                </a:solidFill>
                <a:effectLst/>
                <a:uLnTx/>
                <a:uFillTx/>
                <a:latin typeface="Calibri"/>
                <a:ea typeface="+mn-ea"/>
                <a:cs typeface="+mn-cs"/>
              </a:rPr>
              <a:t>Hypotehsis is that some of the things we have researched could potentially mitigate accidents like these.</a:t>
            </a:r>
            <a:endParaRPr kumimoji="0" lang="en-GB"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9703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020" y="982746"/>
            <a:ext cx="10972800" cy="4525433"/>
          </a:xfrm>
        </p:spPr>
        <p:txBody>
          <a:bodyPr/>
          <a:lstStyle/>
          <a:p>
            <a:r>
              <a:rPr lang="sv-SE" u="sng" dirty="0"/>
              <a:t>Route </a:t>
            </a:r>
            <a:r>
              <a:rPr lang="sv-SE" u="sng" dirty="0" smtClean="0"/>
              <a:t>coordination</a:t>
            </a:r>
          </a:p>
          <a:p>
            <a:r>
              <a:rPr lang="sv-SE" u="sng" dirty="0" smtClean="0"/>
              <a:t>Intended routes</a:t>
            </a:r>
          </a:p>
          <a:p>
            <a:r>
              <a:rPr lang="sv-SE" dirty="0" smtClean="0"/>
              <a:t>Suggested routes</a:t>
            </a:r>
          </a:p>
          <a:p>
            <a:r>
              <a:rPr lang="sv-SE" u="sng" dirty="0" smtClean="0"/>
              <a:t>Moving haven</a:t>
            </a:r>
          </a:p>
          <a:p>
            <a:r>
              <a:rPr lang="sv-SE" dirty="0" smtClean="0"/>
              <a:t>No-go areas</a:t>
            </a:r>
          </a:p>
          <a:p>
            <a:r>
              <a:rPr lang="sv-SE" dirty="0" smtClean="0"/>
              <a:t>MSI</a:t>
            </a:r>
          </a:p>
          <a:p>
            <a:r>
              <a:rPr lang="sv-SE" dirty="0" smtClean="0"/>
              <a:t>Automatic ship reporting</a:t>
            </a:r>
          </a:p>
          <a:p>
            <a:r>
              <a:rPr lang="sv-SE" dirty="0"/>
              <a:t>e</a:t>
            </a:r>
            <a:r>
              <a:rPr lang="sv-SE" dirty="0" smtClean="0"/>
              <a:t>tc.</a:t>
            </a:r>
          </a:p>
        </p:txBody>
      </p:sp>
    </p:spTree>
    <p:extLst>
      <p:ext uri="{BB962C8B-B14F-4D97-AF65-F5344CB8AC3E}">
        <p14:creationId xmlns:p14="http://schemas.microsoft.com/office/powerpoint/2010/main" val="1309132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55143" y="884122"/>
            <a:ext cx="1891604" cy="4947449"/>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4097413" y="884122"/>
            <a:ext cx="1891604" cy="4947449"/>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 name="Group 3"/>
          <p:cNvGrpSpPr/>
          <p:nvPr/>
        </p:nvGrpSpPr>
        <p:grpSpPr>
          <a:xfrm>
            <a:off x="679920" y="1211128"/>
            <a:ext cx="4992531" cy="4517447"/>
            <a:chOff x="0" y="0"/>
            <a:chExt cx="4410075" cy="3990975"/>
          </a:xfrm>
        </p:grpSpPr>
        <p:sp>
          <p:nvSpPr>
            <p:cNvPr id="5" name="Text Box 2"/>
            <p:cNvSpPr txBox="1">
              <a:spLocks noChangeArrowheads="1"/>
            </p:cNvSpPr>
            <p:nvPr/>
          </p:nvSpPr>
          <p:spPr bwMode="auto">
            <a:xfrm>
              <a:off x="0" y="0"/>
              <a:ext cx="1143000" cy="25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tabLst>
                  <a:tab pos="269875" algn="l"/>
                </a:tabLst>
              </a:pPr>
              <a:r>
                <a:rPr lang="en-GB" sz="800">
                  <a:effectLst/>
                  <a:latin typeface="Calibri" panose="020F0502020204030204" pitchFamily="34" charset="0"/>
                  <a:ea typeface="Times New Roman" panose="02020603050405020304" pitchFamily="18" charset="0"/>
                  <a:cs typeface="Times New Roman" panose="02020603050405020304" pitchFamily="18" charset="0"/>
                </a:rPr>
                <a:t>Service providers</a:t>
              </a:r>
              <a:endParaRPr lang="en-GB" sz="1000">
                <a:effectLst/>
                <a:latin typeface="Times New Roman" panose="02020603050405020304" pitchFamily="18" charset="0"/>
                <a:ea typeface="Times New Roman" panose="02020603050405020304" pitchFamily="18" charset="0"/>
              </a:endParaRPr>
            </a:p>
          </p:txBody>
        </p:sp>
        <p:sp>
          <p:nvSpPr>
            <p:cNvPr id="6" name="Text Box 24"/>
            <p:cNvSpPr txBox="1">
              <a:spLocks noChangeArrowheads="1"/>
            </p:cNvSpPr>
            <p:nvPr/>
          </p:nvSpPr>
          <p:spPr bwMode="auto">
            <a:xfrm>
              <a:off x="1619250" y="0"/>
              <a:ext cx="1181100" cy="25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tabLst>
                  <a:tab pos="269875" algn="l"/>
                </a:tabLst>
              </a:pPr>
              <a:r>
                <a:rPr lang="en-GB" sz="800">
                  <a:effectLst/>
                  <a:latin typeface="Calibri" panose="020F0502020204030204" pitchFamily="34" charset="0"/>
                  <a:ea typeface="Times New Roman" panose="02020603050405020304" pitchFamily="18" charset="0"/>
                  <a:cs typeface="Times New Roman" panose="02020603050405020304" pitchFamily="18" charset="0"/>
                </a:rPr>
                <a:t>Ship</a:t>
              </a:r>
              <a:endParaRPr lang="en-GB" sz="1000">
                <a:effectLst/>
                <a:latin typeface="Times New Roman" panose="02020603050405020304" pitchFamily="18" charset="0"/>
                <a:ea typeface="Times New Roman" panose="02020603050405020304" pitchFamily="18" charset="0"/>
              </a:endParaRPr>
            </a:p>
          </p:txBody>
        </p:sp>
        <p:sp>
          <p:nvSpPr>
            <p:cNvPr id="7" name="Text Box 2"/>
            <p:cNvSpPr txBox="1">
              <a:spLocks noChangeArrowheads="1"/>
            </p:cNvSpPr>
            <p:nvPr/>
          </p:nvSpPr>
          <p:spPr bwMode="auto">
            <a:xfrm>
              <a:off x="1619250" y="495300"/>
              <a:ext cx="1181100" cy="409575"/>
            </a:xfrm>
            <a:prstGeom prst="rect">
              <a:avLst/>
            </a:prstGeom>
            <a:solidFill>
              <a:srgbClr val="FFFFFF"/>
            </a:solidFill>
            <a:ln w="9525">
              <a:solidFill>
                <a:srgbClr val="000000"/>
              </a:solidFill>
              <a:prstDash val="solid"/>
              <a:miter lim="800000"/>
              <a:headEnd/>
              <a:tailEnd/>
            </a:ln>
          </p:spPr>
          <p:txBody>
            <a:bodyPr rot="0" vert="horz" wrap="square" lIns="91440" tIns="45720" rIns="91440" bIns="45720" anchor="t" anchorCtr="0">
              <a:noAutofit/>
            </a:bodyPr>
            <a:lstStyle/>
            <a:p>
              <a:pPr algn="l">
                <a:spcAft>
                  <a:spcPts val="1000"/>
                </a:spcAft>
                <a:tabLst>
                  <a:tab pos="269875" algn="l"/>
                </a:tabLst>
              </a:pPr>
              <a:r>
                <a:rPr lang="en-GB" sz="800">
                  <a:effectLst/>
                  <a:latin typeface="Calibri" panose="020F0502020204030204" pitchFamily="34" charset="0"/>
                  <a:ea typeface="Times New Roman" panose="02020603050405020304" pitchFamily="18" charset="0"/>
                  <a:cs typeface="Times New Roman" panose="02020603050405020304" pitchFamily="18" charset="0"/>
                </a:rPr>
                <a:t>Ship plans route…</a:t>
              </a:r>
              <a:endParaRPr lang="en-GB" sz="1000">
                <a:effectLst/>
                <a:latin typeface="Times New Roman" panose="02020603050405020304" pitchFamily="18" charset="0"/>
                <a:ea typeface="Times New Roman" panose="02020603050405020304" pitchFamily="18" charset="0"/>
              </a:endParaRPr>
            </a:p>
          </p:txBody>
        </p:sp>
        <p:sp>
          <p:nvSpPr>
            <p:cNvPr id="8" name="Text Box 2"/>
            <p:cNvSpPr txBox="1">
              <a:spLocks noChangeArrowheads="1"/>
            </p:cNvSpPr>
            <p:nvPr/>
          </p:nvSpPr>
          <p:spPr bwMode="auto">
            <a:xfrm>
              <a:off x="0" y="762000"/>
              <a:ext cx="1143000" cy="600075"/>
            </a:xfrm>
            <a:prstGeom prst="rect">
              <a:avLst/>
            </a:prstGeom>
            <a:solidFill>
              <a:srgbClr val="FFFFFF"/>
            </a:solidFill>
            <a:ln w="9525">
              <a:solidFill>
                <a:srgbClr val="000000"/>
              </a:solidFill>
              <a:prstDash val="dash"/>
              <a:miter lim="800000"/>
              <a:headEnd/>
              <a:tailEnd/>
            </a:ln>
          </p:spPr>
          <p:txBody>
            <a:bodyPr rot="0" vert="horz" wrap="square" lIns="91440" tIns="45720" rIns="91440" bIns="45720" anchor="t" anchorCtr="0">
              <a:noAutofit/>
            </a:bodyPr>
            <a:lstStyle/>
            <a:p>
              <a:pPr algn="l">
                <a:spcAft>
                  <a:spcPts val="1000"/>
                </a:spcAft>
                <a:tabLst>
                  <a:tab pos="269875" algn="l"/>
                </a:tabLst>
              </a:pPr>
              <a:r>
                <a:rPr lang="en-US" sz="800">
                  <a:effectLst/>
                  <a:latin typeface="Calibri" panose="020F0502020204030204" pitchFamily="34" charset="0"/>
                  <a:ea typeface="Times New Roman" panose="02020603050405020304" pitchFamily="18" charset="0"/>
                  <a:cs typeface="Times New Roman" panose="02020603050405020304" pitchFamily="18" charset="0"/>
                </a:rPr>
                <a:t>… or requests route from service provider</a:t>
              </a:r>
              <a:endParaRPr lang="en-GB" sz="1000">
                <a:effectLst/>
                <a:latin typeface="Times New Roman" panose="02020603050405020304" pitchFamily="18" charset="0"/>
                <a:ea typeface="Times New Roman" panose="02020603050405020304" pitchFamily="18" charset="0"/>
              </a:endParaRPr>
            </a:p>
          </p:txBody>
        </p:sp>
        <p:sp>
          <p:nvSpPr>
            <p:cNvPr id="9" name="Text Box 5"/>
            <p:cNvSpPr txBox="1">
              <a:spLocks noChangeArrowheads="1"/>
            </p:cNvSpPr>
            <p:nvPr/>
          </p:nvSpPr>
          <p:spPr bwMode="auto">
            <a:xfrm>
              <a:off x="3257550" y="0"/>
              <a:ext cx="1152525" cy="25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tabLst>
                  <a:tab pos="269875" algn="l"/>
                </a:tabLst>
              </a:pPr>
              <a:r>
                <a:rPr lang="en-GB" sz="800">
                  <a:effectLst/>
                  <a:latin typeface="Calibri" panose="020F0502020204030204" pitchFamily="34" charset="0"/>
                  <a:ea typeface="Times New Roman" panose="02020603050405020304" pitchFamily="18" charset="0"/>
                  <a:cs typeface="Times New Roman" panose="02020603050405020304" pitchFamily="18" charset="0"/>
                </a:rPr>
                <a:t>STCC</a:t>
              </a:r>
              <a:endParaRPr lang="en-GB" sz="1000">
                <a:effectLst/>
                <a:latin typeface="Times New Roman" panose="02020603050405020304" pitchFamily="18" charset="0"/>
                <a:ea typeface="Times New Roman" panose="02020603050405020304" pitchFamily="18" charset="0"/>
              </a:endParaRPr>
            </a:p>
          </p:txBody>
        </p:sp>
        <p:sp>
          <p:nvSpPr>
            <p:cNvPr id="10" name="Text Box 2"/>
            <p:cNvSpPr txBox="1">
              <a:spLocks noChangeArrowheads="1"/>
            </p:cNvSpPr>
            <p:nvPr/>
          </p:nvSpPr>
          <p:spPr bwMode="auto">
            <a:xfrm>
              <a:off x="1619250" y="1304925"/>
              <a:ext cx="1181100" cy="590550"/>
            </a:xfrm>
            <a:prstGeom prst="rect">
              <a:avLst/>
            </a:prstGeom>
            <a:solidFill>
              <a:srgbClr val="FFFFFF"/>
            </a:solidFill>
            <a:ln w="9525" cmpd="sng">
              <a:solidFill>
                <a:srgbClr val="000000"/>
              </a:solidFill>
              <a:prstDash val="solid"/>
              <a:miter lim="800000"/>
              <a:headEnd/>
              <a:tailEnd/>
            </a:ln>
          </p:spPr>
          <p:txBody>
            <a:bodyPr rot="0" vert="horz" wrap="square" lIns="91440" tIns="45720" rIns="91440" bIns="45720" anchor="t" anchorCtr="0">
              <a:noAutofit/>
            </a:bodyPr>
            <a:lstStyle/>
            <a:p>
              <a:pPr algn="l">
                <a:spcAft>
                  <a:spcPts val="1000"/>
                </a:spcAft>
                <a:tabLst>
                  <a:tab pos="269875" algn="l"/>
                </a:tabLst>
              </a:pPr>
              <a:r>
                <a:rPr lang="en-US" sz="800">
                  <a:effectLst/>
                  <a:latin typeface="Calibri" panose="020F0502020204030204" pitchFamily="34" charset="0"/>
                  <a:ea typeface="Times New Roman" panose="02020603050405020304" pitchFamily="18" charset="0"/>
                  <a:cs typeface="Times New Roman" panose="02020603050405020304" pitchFamily="18" charset="0"/>
                </a:rPr>
                <a:t>Ship sends route suggestion to STCC.</a:t>
              </a:r>
              <a:endParaRPr lang="en-GB" sz="1000">
                <a:effectLst/>
                <a:latin typeface="Times New Roman" panose="02020603050405020304" pitchFamily="18" charset="0"/>
                <a:ea typeface="Times New Roman" panose="02020603050405020304" pitchFamily="18" charset="0"/>
              </a:endParaRPr>
            </a:p>
          </p:txBody>
        </p:sp>
        <p:sp>
          <p:nvSpPr>
            <p:cNvPr id="11" name="Text Box 2"/>
            <p:cNvSpPr txBox="1">
              <a:spLocks noChangeArrowheads="1"/>
            </p:cNvSpPr>
            <p:nvPr/>
          </p:nvSpPr>
          <p:spPr bwMode="auto">
            <a:xfrm>
              <a:off x="3257550" y="2085975"/>
              <a:ext cx="1152525" cy="752475"/>
            </a:xfrm>
            <a:prstGeom prst="rect">
              <a:avLst/>
            </a:prstGeom>
            <a:solidFill>
              <a:srgbClr val="FFFFFF"/>
            </a:solidFill>
            <a:ln w="9525">
              <a:solidFill>
                <a:srgbClr val="000000"/>
              </a:solidFill>
              <a:prstDash val="solid"/>
              <a:miter lim="800000"/>
              <a:headEnd/>
              <a:tailEnd/>
            </a:ln>
          </p:spPr>
          <p:txBody>
            <a:bodyPr rot="0" vert="horz" wrap="square" lIns="91440" tIns="45720" rIns="91440" bIns="45720" anchor="t" anchorCtr="0">
              <a:noAutofit/>
            </a:bodyPr>
            <a:lstStyle/>
            <a:p>
              <a:pPr algn="l">
                <a:spcAft>
                  <a:spcPts val="1000"/>
                </a:spcAft>
                <a:tabLst>
                  <a:tab pos="269875" algn="l"/>
                </a:tabLst>
              </a:pPr>
              <a:r>
                <a:rPr lang="en-US" sz="800" dirty="0">
                  <a:effectLst/>
                  <a:latin typeface="Calibri" panose="020F0502020204030204" pitchFamily="34" charset="0"/>
                  <a:ea typeface="Times New Roman" panose="02020603050405020304" pitchFamily="18" charset="0"/>
                  <a:cs typeface="Times New Roman" panose="02020603050405020304" pitchFamily="18" charset="0"/>
                </a:rPr>
                <a:t>STCC checks route and recommends or suggests amendments…</a:t>
              </a:r>
              <a:endParaRPr lang="en-GB" sz="1000" dirty="0">
                <a:effectLst/>
                <a:latin typeface="Times New Roman" panose="02020603050405020304" pitchFamily="18" charset="0"/>
                <a:ea typeface="Times New Roman" panose="02020603050405020304" pitchFamily="18" charset="0"/>
              </a:endParaRPr>
            </a:p>
          </p:txBody>
        </p:sp>
        <p:cxnSp>
          <p:nvCxnSpPr>
            <p:cNvPr id="12" name="Straight Arrow Connector 11"/>
            <p:cNvCxnSpPr/>
            <p:nvPr/>
          </p:nvCxnSpPr>
          <p:spPr>
            <a:xfrm flipH="1">
              <a:off x="1143000" y="676275"/>
              <a:ext cx="476250" cy="295275"/>
            </a:xfrm>
            <a:prstGeom prst="straightConnector1">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143000" y="1057275"/>
              <a:ext cx="914400" cy="20002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4" name="Text Box 2"/>
            <p:cNvSpPr txBox="1">
              <a:spLocks noChangeArrowheads="1"/>
            </p:cNvSpPr>
            <p:nvPr/>
          </p:nvSpPr>
          <p:spPr bwMode="auto">
            <a:xfrm>
              <a:off x="1619250" y="2952750"/>
              <a:ext cx="1181100" cy="638175"/>
            </a:xfrm>
            <a:prstGeom prst="rect">
              <a:avLst/>
            </a:prstGeom>
            <a:solidFill>
              <a:srgbClr val="FFFFFF"/>
            </a:solidFill>
            <a:ln w="9525" cmpd="sng">
              <a:solidFill>
                <a:srgbClr val="000000"/>
              </a:solidFill>
              <a:prstDash val="solid"/>
              <a:miter lim="800000"/>
              <a:headEnd/>
              <a:tailEnd/>
            </a:ln>
          </p:spPr>
          <p:txBody>
            <a:bodyPr rot="0" vert="horz" wrap="square" lIns="91440" tIns="45720" rIns="91440" bIns="45720" anchor="t" anchorCtr="0">
              <a:noAutofit/>
            </a:bodyPr>
            <a:lstStyle/>
            <a:p>
              <a:pPr algn="l">
                <a:spcAft>
                  <a:spcPts val="1000"/>
                </a:spcAft>
                <a:tabLst>
                  <a:tab pos="269875" algn="l"/>
                </a:tabLst>
              </a:pPr>
              <a:r>
                <a:rPr lang="en-GB" sz="800">
                  <a:effectLst/>
                  <a:latin typeface="Calibri" panose="020F0502020204030204" pitchFamily="34" charset="0"/>
                  <a:ea typeface="Times New Roman" panose="02020603050405020304" pitchFamily="18" charset="0"/>
                  <a:cs typeface="Times New Roman" panose="02020603050405020304" pitchFamily="18" charset="0"/>
                </a:rPr>
                <a:t>Ship agrees recommended/ amended route</a:t>
              </a:r>
              <a:endParaRPr lang="en-GB" sz="1000">
                <a:effectLst/>
                <a:latin typeface="Times New Roman" panose="02020603050405020304" pitchFamily="18" charset="0"/>
                <a:ea typeface="Times New Roman" panose="02020603050405020304" pitchFamily="18" charset="0"/>
              </a:endParaRPr>
            </a:p>
          </p:txBody>
        </p:sp>
        <p:sp>
          <p:nvSpPr>
            <p:cNvPr id="15" name="Text Box 2"/>
            <p:cNvSpPr txBox="1">
              <a:spLocks noChangeArrowheads="1"/>
            </p:cNvSpPr>
            <p:nvPr/>
          </p:nvSpPr>
          <p:spPr bwMode="auto">
            <a:xfrm>
              <a:off x="1619250" y="2076450"/>
              <a:ext cx="1181100" cy="742950"/>
            </a:xfrm>
            <a:prstGeom prst="rect">
              <a:avLst/>
            </a:prstGeom>
            <a:solidFill>
              <a:srgbClr val="FFFFFF"/>
            </a:solidFill>
            <a:ln w="9525">
              <a:solidFill>
                <a:srgbClr val="000000"/>
              </a:solidFill>
              <a:prstDash val="dash"/>
              <a:miter lim="800000"/>
              <a:headEnd/>
              <a:tailEnd/>
            </a:ln>
          </p:spPr>
          <p:txBody>
            <a:bodyPr rot="0" vert="horz" wrap="square" lIns="91440" tIns="45720" rIns="91440" bIns="45720" anchor="t" anchorCtr="0">
              <a:noAutofit/>
            </a:bodyPr>
            <a:lstStyle/>
            <a:p>
              <a:pPr algn="l">
                <a:spcAft>
                  <a:spcPts val="1000"/>
                </a:spcAft>
                <a:tabLst>
                  <a:tab pos="269875" algn="l"/>
                </a:tabLst>
              </a:pPr>
              <a:r>
                <a:rPr lang="en-US" sz="800">
                  <a:effectLst/>
                  <a:latin typeface="Calibri" panose="020F0502020204030204" pitchFamily="34" charset="0"/>
                  <a:ea typeface="Times New Roman" panose="02020603050405020304" pitchFamily="18" charset="0"/>
                  <a:cs typeface="Times New Roman" panose="02020603050405020304" pitchFamily="18" charset="0"/>
                </a:rPr>
                <a:t>Ship rejects amended route and suggests new route…</a:t>
              </a:r>
              <a:endParaRPr lang="en-GB" sz="1000">
                <a:effectLst/>
                <a:latin typeface="Times New Roman" panose="02020603050405020304" pitchFamily="18" charset="0"/>
                <a:ea typeface="Times New Roman" panose="02020603050405020304" pitchFamily="18" charset="0"/>
              </a:endParaRPr>
            </a:p>
          </p:txBody>
        </p:sp>
        <p:cxnSp>
          <p:nvCxnSpPr>
            <p:cNvPr id="16" name="Straight Arrow Connector 15"/>
            <p:cNvCxnSpPr/>
            <p:nvPr/>
          </p:nvCxnSpPr>
          <p:spPr>
            <a:xfrm>
              <a:off x="2809875" y="1666875"/>
              <a:ext cx="446405" cy="4089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800350" y="2828925"/>
              <a:ext cx="45593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781300" y="2343150"/>
              <a:ext cx="474980" cy="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00350" y="2552700"/>
              <a:ext cx="455930" cy="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09800" y="3590925"/>
              <a:ext cx="0" cy="4000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1" name="Picture 20"/>
          <p:cNvPicPr/>
          <p:nvPr/>
        </p:nvPicPr>
        <p:blipFill rotWithShape="1">
          <a:blip r:embed="rId2"/>
          <a:srcRect l="9333" r="10848"/>
          <a:stretch/>
        </p:blipFill>
        <p:spPr bwMode="auto">
          <a:xfrm>
            <a:off x="6556017" y="1937088"/>
            <a:ext cx="5128467" cy="3565075"/>
          </a:xfrm>
          <a:prstGeom prst="rect">
            <a:avLst/>
          </a:prstGeom>
          <a:ln>
            <a:noFill/>
          </a:ln>
          <a:extLst>
            <a:ext uri="{53640926-AAD7-44D8-BBD7-CCE9431645EC}">
              <a14:shadowObscured xmlns:a14="http://schemas.microsoft.com/office/drawing/2010/main"/>
            </a:ext>
          </a:extLst>
        </p:spPr>
      </p:pic>
      <p:sp>
        <p:nvSpPr>
          <p:cNvPr id="25" name="TextBox 24"/>
          <p:cNvSpPr txBox="1"/>
          <p:nvPr/>
        </p:nvSpPr>
        <p:spPr>
          <a:xfrm>
            <a:off x="679920" y="496623"/>
            <a:ext cx="629403" cy="369332"/>
          </a:xfrm>
          <a:prstGeom prst="rect">
            <a:avLst/>
          </a:prstGeom>
          <a:noFill/>
        </p:spPr>
        <p:txBody>
          <a:bodyPr wrap="none" rtlCol="0">
            <a:spAutoFit/>
          </a:bodyPr>
          <a:lstStyle/>
          <a:p>
            <a:r>
              <a:rPr lang="sv-SE" dirty="0" smtClean="0"/>
              <a:t>Flow</a:t>
            </a:r>
            <a:endParaRPr lang="en-GB" dirty="0"/>
          </a:p>
        </p:txBody>
      </p:sp>
      <p:sp>
        <p:nvSpPr>
          <p:cNvPr id="26" name="TextBox 25"/>
          <p:cNvSpPr txBox="1"/>
          <p:nvPr/>
        </p:nvSpPr>
        <p:spPr>
          <a:xfrm>
            <a:off x="6759771" y="496623"/>
            <a:ext cx="744114" cy="369332"/>
          </a:xfrm>
          <a:prstGeom prst="rect">
            <a:avLst/>
          </a:prstGeom>
          <a:noFill/>
        </p:spPr>
        <p:txBody>
          <a:bodyPr wrap="none" rtlCol="0">
            <a:spAutoFit/>
          </a:bodyPr>
          <a:lstStyle/>
          <a:p>
            <a:r>
              <a:rPr lang="sv-SE" dirty="0" smtClean="0"/>
              <a:t>Visual</a:t>
            </a:r>
            <a:endParaRPr lang="en-GB" dirty="0"/>
          </a:p>
        </p:txBody>
      </p:sp>
      <p:sp>
        <p:nvSpPr>
          <p:cNvPr id="27" name="Rectangle 26"/>
          <p:cNvSpPr/>
          <p:nvPr/>
        </p:nvSpPr>
        <p:spPr>
          <a:xfrm>
            <a:off x="351226" y="5864286"/>
            <a:ext cx="11723697" cy="430887"/>
          </a:xfrm>
          <a:prstGeom prst="rect">
            <a:avLst/>
          </a:prstGeom>
        </p:spPr>
        <p:txBody>
          <a:bodyPr wrap="square">
            <a:spAutoFit/>
          </a:bodyPr>
          <a:lstStyle/>
          <a:p>
            <a:r>
              <a:rPr lang="en-GB" sz="1100" dirty="0"/>
              <a:t>Porathe, T., de Vries, L., &amp; Prison, P. (2014). Ship voyage plan coordination in the MONALISA project: user tests of a prototype ship traffic management system In D. De </a:t>
            </a:r>
            <a:r>
              <a:rPr lang="en-GB" sz="1100" dirty="0" err="1"/>
              <a:t>Waard</a:t>
            </a:r>
            <a:r>
              <a:rPr lang="en-GB" sz="1100" dirty="0"/>
              <a:t>, K. </a:t>
            </a:r>
            <a:r>
              <a:rPr lang="en-GB" sz="1100" dirty="0" err="1"/>
              <a:t>Brookhuis</a:t>
            </a:r>
            <a:r>
              <a:rPr lang="en-GB" sz="1100" dirty="0"/>
              <a:t>, R. </a:t>
            </a:r>
            <a:r>
              <a:rPr lang="en-GB" sz="1100" dirty="0" err="1"/>
              <a:t>Wiczorek</a:t>
            </a:r>
            <a:r>
              <a:rPr lang="en-GB" sz="1100" dirty="0"/>
              <a:t>, F. Di </a:t>
            </a:r>
            <a:r>
              <a:rPr lang="en-GB" sz="1100" dirty="0" err="1"/>
              <a:t>Nocera</a:t>
            </a:r>
            <a:r>
              <a:rPr lang="en-GB" sz="1100" dirty="0"/>
              <a:t>, P. Barham, C. </a:t>
            </a:r>
            <a:r>
              <a:rPr lang="en-GB" sz="1100" dirty="0" err="1"/>
              <a:t>Weikert</a:t>
            </a:r>
            <a:r>
              <a:rPr lang="en-GB" sz="1100" dirty="0"/>
              <a:t>, A. Kluge, W. </a:t>
            </a:r>
            <a:r>
              <a:rPr lang="en-GB" sz="1100" dirty="0" err="1"/>
              <a:t>Gerbino</a:t>
            </a:r>
            <a:r>
              <a:rPr lang="en-GB" sz="1100" dirty="0"/>
              <a:t>, and A. </a:t>
            </a:r>
            <a:r>
              <a:rPr lang="en-GB" sz="1100" dirty="0" err="1"/>
              <a:t>Toffetti</a:t>
            </a:r>
            <a:r>
              <a:rPr lang="en-GB" sz="1100" dirty="0"/>
              <a:t>, (Eds.) Proceedings of the Human Factors and Ergonomics Society Europe Chapter 2013 Annual Conference. </a:t>
            </a:r>
          </a:p>
        </p:txBody>
      </p:sp>
      <p:sp>
        <p:nvSpPr>
          <p:cNvPr id="28" name="Rectangle 27"/>
          <p:cNvSpPr/>
          <p:nvPr/>
        </p:nvSpPr>
        <p:spPr>
          <a:xfrm>
            <a:off x="9475996" y="327199"/>
            <a:ext cx="1672061" cy="369332"/>
          </a:xfrm>
          <a:prstGeom prst="rect">
            <a:avLst/>
          </a:prstGeom>
          <a:solidFill>
            <a:srgbClr val="FFC000"/>
          </a:solidFill>
        </p:spPr>
        <p:txBody>
          <a:bodyPr wrap="none">
            <a:spAutoFit/>
          </a:bodyPr>
          <a:lstStyle/>
          <a:p>
            <a:r>
              <a:rPr lang="sv-SE" dirty="0"/>
              <a:t>Route </a:t>
            </a:r>
            <a:r>
              <a:rPr lang="sv-SE" dirty="0" smtClean="0"/>
              <a:t>exchange</a:t>
            </a:r>
            <a:endParaRPr lang="sv-SE" dirty="0"/>
          </a:p>
        </p:txBody>
      </p:sp>
    </p:spTree>
    <p:extLst>
      <p:ext uri="{BB962C8B-B14F-4D97-AF65-F5344CB8AC3E}">
        <p14:creationId xmlns:p14="http://schemas.microsoft.com/office/powerpoint/2010/main" val="1239016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630" y="224887"/>
            <a:ext cx="7456892" cy="325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2345" y="3924711"/>
            <a:ext cx="11683642" cy="160043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Brödje</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Weber, R; </a:t>
            </a:r>
            <a:r>
              <a:rPr kumimoji="0" 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Camre</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 Borup, O.; &amp; Porathe, T. (2015). </a:t>
            </a: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Supporting Voice Communication Between Navigator and VTS by Visual Solutions-Exploring the Use of the" Route Suggestion" Functionality within VTS.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a:t>
            </a: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Information, Communication and Environment: Marine Navigation and Safety of Sea Transportation</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CRC Press, </a:t>
            </a: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267-274</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Porathe, T., Brodje, A., Weber, R., </a:t>
            </a:r>
            <a:r>
              <a:rPr kumimoji="0" lang="en-GB"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Camre</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 &amp; Borup, O. (2015). </a:t>
            </a:r>
            <a:r>
              <a:rPr kumimoji="0" lang="en-GB"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Supporting Situation Awareness on the bridge: testing route exchange in a practical e-Navigation study</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A. Weintrit, &amp; T. Neumann (Eds.) </a:t>
            </a:r>
            <a:r>
              <a:rPr kumimoji="0" lang="en-GB"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Information, Communication and Environment: Marine Navigation and Safety of Sea Transportation</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London: CRC Press, 85-92</a:t>
            </a:r>
            <a:r>
              <a:rPr kumimoji="0" lang="en-GB"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sv-S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0611"/>
          <a:stretch/>
        </p:blipFill>
        <p:spPr bwMode="auto">
          <a:xfrm>
            <a:off x="370763" y="401313"/>
            <a:ext cx="3635179" cy="3179873"/>
          </a:xfrm>
          <a:prstGeom prst="rect">
            <a:avLst/>
          </a:prstGeom>
          <a:solidFill>
            <a:schemeClr val="bg1"/>
          </a:solidFill>
          <a:ln w="9525">
            <a:solidFill>
              <a:srgbClr val="000000"/>
            </a:solidFill>
            <a:miter lim="800000"/>
            <a:headEnd/>
            <a:tailEnd/>
          </a:ln>
        </p:spPr>
      </p:pic>
      <p:sp>
        <p:nvSpPr>
          <p:cNvPr id="6" name="Rectangle 5"/>
          <p:cNvSpPr/>
          <p:nvPr/>
        </p:nvSpPr>
        <p:spPr>
          <a:xfrm>
            <a:off x="9475996" y="327199"/>
            <a:ext cx="1672061" cy="369332"/>
          </a:xfrm>
          <a:prstGeom prst="rect">
            <a:avLst/>
          </a:prstGeom>
          <a:solidFill>
            <a:srgbClr val="FFC000"/>
          </a:solidFill>
        </p:spPr>
        <p:txBody>
          <a:bodyPr wrap="none">
            <a:spAutoFit/>
          </a:bodyPr>
          <a:lstStyle/>
          <a:p>
            <a:r>
              <a:rPr lang="sv-SE" dirty="0"/>
              <a:t>Route </a:t>
            </a:r>
            <a:r>
              <a:rPr lang="sv-SE" dirty="0" smtClean="0"/>
              <a:t>exchange</a:t>
            </a:r>
            <a:endParaRPr lang="sv-SE" dirty="0"/>
          </a:p>
        </p:txBody>
      </p:sp>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b="11589"/>
          <a:stretch>
            <a:fillRect/>
          </a:stretch>
        </p:blipFill>
        <p:spPr bwMode="auto">
          <a:xfrm>
            <a:off x="9589842" y="5517447"/>
            <a:ext cx="2170695" cy="702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706225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Isosceles Triangle 1"/>
          <p:cNvSpPr/>
          <p:nvPr/>
        </p:nvSpPr>
        <p:spPr>
          <a:xfrm rot="14103030">
            <a:off x="6819011" y="503681"/>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10200169" y="3359891"/>
            <a:ext cx="368595" cy="368595"/>
            <a:chOff x="7150395" y="2817628"/>
            <a:chExt cx="462517" cy="462517"/>
          </a:xfrm>
        </p:grpSpPr>
        <p:sp>
          <p:nvSpPr>
            <p:cNvPr id="3" name="Oval 2"/>
            <p:cNvSpPr/>
            <p:nvPr/>
          </p:nvSpPr>
          <p:spPr>
            <a:xfrm>
              <a:off x="7150395" y="2817628"/>
              <a:ext cx="462517" cy="46251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p:cNvSpPr>
              <a:spLocks noChangeAspect="1"/>
            </p:cNvSpPr>
            <p:nvPr/>
          </p:nvSpPr>
          <p:spPr>
            <a:xfrm>
              <a:off x="7238778" y="2906011"/>
              <a:ext cx="285750" cy="28575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7" name="Straight Arrow Connector 6"/>
          <p:cNvCxnSpPr/>
          <p:nvPr/>
        </p:nvCxnSpPr>
        <p:spPr>
          <a:xfrm flipH="1">
            <a:off x="8860244" y="3544189"/>
            <a:ext cx="1360745" cy="0"/>
          </a:xfrm>
          <a:prstGeom prst="straightConnector1">
            <a:avLst/>
          </a:prstGeom>
          <a:noFill/>
          <a:ln w="28575">
            <a:solidFill>
              <a:schemeClr val="tx1"/>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1" name="Isosceles Triangle 10"/>
          <p:cNvSpPr/>
          <p:nvPr/>
        </p:nvSpPr>
        <p:spPr>
          <a:xfrm rot="16200000">
            <a:off x="5394245" y="2254101"/>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p:cNvSpPr/>
          <p:nvPr/>
        </p:nvSpPr>
        <p:spPr>
          <a:xfrm rot="5400000">
            <a:off x="552889" y="4075815"/>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p:cNvCxnSpPr/>
          <p:nvPr/>
        </p:nvCxnSpPr>
        <p:spPr>
          <a:xfrm flipH="1">
            <a:off x="1" y="3544189"/>
            <a:ext cx="8803759" cy="0"/>
          </a:xfrm>
          <a:prstGeom prst="line">
            <a:avLst/>
          </a:prstGeom>
          <a:noFill/>
          <a:ln w="317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cxnSp>
      <p:sp>
        <p:nvSpPr>
          <p:cNvPr id="4" name="TextBox 3"/>
          <p:cNvSpPr txBox="1"/>
          <p:nvPr/>
        </p:nvSpPr>
        <p:spPr>
          <a:xfrm>
            <a:off x="10220989" y="3912784"/>
            <a:ext cx="42351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7525705" y="689765"/>
            <a:ext cx="42351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9475996" y="327199"/>
            <a:ext cx="1736822" cy="369332"/>
          </a:xfrm>
          <a:prstGeom prst="rect">
            <a:avLst/>
          </a:prstGeom>
          <a:solidFill>
            <a:srgbClr val="FFC000"/>
          </a:solidFill>
        </p:spPr>
        <p:txBody>
          <a:bodyPr wrap="none">
            <a:spAutoFit/>
          </a:bodyPr>
          <a:lstStyle/>
          <a:p>
            <a:r>
              <a:rPr lang="sv-SE" dirty="0"/>
              <a:t>Route </a:t>
            </a:r>
            <a:r>
              <a:rPr lang="sv-SE" dirty="0" smtClean="0"/>
              <a:t>intentions</a:t>
            </a:r>
            <a:endParaRPr lang="sv-SE" dirty="0"/>
          </a:p>
        </p:txBody>
      </p:sp>
      <p:pic>
        <p:nvPicPr>
          <p:cNvPr id="1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0704" y="5332863"/>
            <a:ext cx="3676364" cy="6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439218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80683" y="1767241"/>
            <a:ext cx="9579841" cy="1109183"/>
          </a:xfrm>
        </p:spPr>
        <p:txBody>
          <a:bodyPr/>
          <a:lstStyle/>
          <a:p>
            <a:pPr marL="0" indent="0">
              <a:buNone/>
            </a:pPr>
            <a:r>
              <a:rPr lang="sv-SE" sz="4400" dirty="0" smtClean="0"/>
              <a:t>”10 yrs for IMO to make a decision”</a:t>
            </a:r>
            <a:endParaRPr lang="sv-SE" dirty="0" smtClean="0"/>
          </a:p>
        </p:txBody>
      </p:sp>
    </p:spTree>
    <p:extLst>
      <p:ext uri="{BB962C8B-B14F-4D97-AF65-F5344CB8AC3E}">
        <p14:creationId xmlns:p14="http://schemas.microsoft.com/office/powerpoint/2010/main" val="3493443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Isosceles Triangle 1"/>
          <p:cNvSpPr/>
          <p:nvPr/>
        </p:nvSpPr>
        <p:spPr>
          <a:xfrm rot="14103030">
            <a:off x="6819011" y="503681"/>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10200169" y="3359891"/>
            <a:ext cx="368595" cy="368595"/>
            <a:chOff x="7150395" y="2817628"/>
            <a:chExt cx="462517" cy="462517"/>
          </a:xfrm>
        </p:grpSpPr>
        <p:sp>
          <p:nvSpPr>
            <p:cNvPr id="3" name="Oval 2"/>
            <p:cNvSpPr/>
            <p:nvPr/>
          </p:nvSpPr>
          <p:spPr>
            <a:xfrm>
              <a:off x="7150395" y="2817628"/>
              <a:ext cx="462517" cy="46251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p:cNvSpPr>
              <a:spLocks noChangeAspect="1"/>
            </p:cNvSpPr>
            <p:nvPr/>
          </p:nvSpPr>
          <p:spPr>
            <a:xfrm>
              <a:off x="7238778" y="2906011"/>
              <a:ext cx="285750" cy="28575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7" name="Straight Arrow Connector 6"/>
          <p:cNvCxnSpPr/>
          <p:nvPr/>
        </p:nvCxnSpPr>
        <p:spPr>
          <a:xfrm flipH="1">
            <a:off x="8860244" y="3544189"/>
            <a:ext cx="1360745" cy="0"/>
          </a:xfrm>
          <a:prstGeom prst="straightConnector1">
            <a:avLst/>
          </a:prstGeom>
          <a:noFill/>
          <a:ln w="28575">
            <a:solidFill>
              <a:schemeClr val="tx1"/>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0" name="Isosceles Triangle 9"/>
          <p:cNvSpPr/>
          <p:nvPr/>
        </p:nvSpPr>
        <p:spPr>
          <a:xfrm rot="8464026">
            <a:off x="793895" y="567479"/>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Isosceles Triangle 10"/>
          <p:cNvSpPr/>
          <p:nvPr/>
        </p:nvSpPr>
        <p:spPr>
          <a:xfrm rot="16200000">
            <a:off x="5394245" y="2254101"/>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p:cNvSpPr/>
          <p:nvPr/>
        </p:nvSpPr>
        <p:spPr>
          <a:xfrm rot="5400000">
            <a:off x="552889" y="4075815"/>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p:cNvCxnSpPr/>
          <p:nvPr/>
        </p:nvCxnSpPr>
        <p:spPr>
          <a:xfrm flipH="1">
            <a:off x="1" y="3544189"/>
            <a:ext cx="8803759" cy="0"/>
          </a:xfrm>
          <a:prstGeom prst="line">
            <a:avLst/>
          </a:prstGeom>
          <a:noFill/>
          <a:ln w="317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cxnSp>
      <p:pic>
        <p:nvPicPr>
          <p:cNvPr id="13" name="Picture 12"/>
          <p:cNvPicPr/>
          <p:nvPr/>
        </p:nvPicPr>
        <p:blipFill rotWithShape="1">
          <a:blip r:embed="rId3"/>
          <a:srcRect l="50421" t="41795" r="16190" b="5942"/>
          <a:stretch/>
        </p:blipFill>
        <p:spPr>
          <a:xfrm>
            <a:off x="4332525" y="716109"/>
            <a:ext cx="3154327" cy="1357016"/>
          </a:xfrm>
          <a:prstGeom prst="rect">
            <a:avLst/>
          </a:prstGeom>
        </p:spPr>
      </p:pic>
      <p:sp>
        <p:nvSpPr>
          <p:cNvPr id="14" name="TextBox 13"/>
          <p:cNvSpPr txBox="1"/>
          <p:nvPr/>
        </p:nvSpPr>
        <p:spPr>
          <a:xfrm>
            <a:off x="10220989" y="3912784"/>
            <a:ext cx="42351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525705" y="689765"/>
            <a:ext cx="42351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9475996" y="327199"/>
            <a:ext cx="1736822" cy="369332"/>
          </a:xfrm>
          <a:prstGeom prst="rect">
            <a:avLst/>
          </a:prstGeom>
          <a:solidFill>
            <a:srgbClr val="FFC000"/>
          </a:solidFill>
        </p:spPr>
        <p:txBody>
          <a:bodyPr wrap="none">
            <a:spAutoFit/>
          </a:bodyPr>
          <a:lstStyle/>
          <a:p>
            <a:r>
              <a:rPr lang="sv-SE" dirty="0"/>
              <a:t>Route </a:t>
            </a:r>
            <a:r>
              <a:rPr lang="sv-SE" dirty="0" smtClean="0"/>
              <a:t>intentions</a:t>
            </a:r>
            <a:endParaRPr lang="sv-SE" dirty="0"/>
          </a:p>
        </p:txBody>
      </p:sp>
      <p:pic>
        <p:nvPicPr>
          <p:cNvPr id="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0704" y="5332863"/>
            <a:ext cx="3676364" cy="6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336423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Isosceles Triangle 1"/>
          <p:cNvSpPr/>
          <p:nvPr/>
        </p:nvSpPr>
        <p:spPr>
          <a:xfrm rot="14103030">
            <a:off x="6819011" y="503681"/>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10200169" y="3359891"/>
            <a:ext cx="368595" cy="368595"/>
            <a:chOff x="7150395" y="2817628"/>
            <a:chExt cx="462517" cy="462517"/>
          </a:xfrm>
        </p:grpSpPr>
        <p:sp>
          <p:nvSpPr>
            <p:cNvPr id="3" name="Oval 2"/>
            <p:cNvSpPr/>
            <p:nvPr/>
          </p:nvSpPr>
          <p:spPr>
            <a:xfrm>
              <a:off x="7150395" y="2817628"/>
              <a:ext cx="462517" cy="462517"/>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p:cNvSpPr>
              <a:spLocks noChangeAspect="1"/>
            </p:cNvSpPr>
            <p:nvPr/>
          </p:nvSpPr>
          <p:spPr>
            <a:xfrm>
              <a:off x="7238778" y="2906011"/>
              <a:ext cx="285750" cy="28575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7" name="Straight Arrow Connector 6"/>
          <p:cNvCxnSpPr/>
          <p:nvPr/>
        </p:nvCxnSpPr>
        <p:spPr>
          <a:xfrm flipH="1">
            <a:off x="8860244" y="3544189"/>
            <a:ext cx="1360745" cy="0"/>
          </a:xfrm>
          <a:prstGeom prst="straightConnector1">
            <a:avLst/>
          </a:prstGeom>
          <a:noFill/>
          <a:ln w="28575">
            <a:solidFill>
              <a:schemeClr val="tx1"/>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0" name="Isosceles Triangle 9"/>
          <p:cNvSpPr/>
          <p:nvPr/>
        </p:nvSpPr>
        <p:spPr>
          <a:xfrm rot="8464026">
            <a:off x="793895" y="567479"/>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Isosceles Triangle 10"/>
          <p:cNvSpPr/>
          <p:nvPr/>
        </p:nvSpPr>
        <p:spPr>
          <a:xfrm rot="16200000">
            <a:off x="5394245" y="2254101"/>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p:cNvSpPr/>
          <p:nvPr/>
        </p:nvSpPr>
        <p:spPr>
          <a:xfrm rot="5400000">
            <a:off x="552889" y="4075815"/>
            <a:ext cx="446568" cy="772632"/>
          </a:xfrm>
          <a:prstGeom prst="triangle">
            <a:avLst/>
          </a:prstGeom>
          <a:noFill/>
          <a:ln w="285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12"/>
          <p:cNvSpPr/>
          <p:nvPr/>
        </p:nvSpPr>
        <p:spPr>
          <a:xfrm>
            <a:off x="63794" y="1162492"/>
            <a:ext cx="6578009" cy="1828800"/>
          </a:xfrm>
          <a:custGeom>
            <a:avLst/>
            <a:gdLst>
              <a:gd name="connsiteX0" fmla="*/ 4933507 w 4933507"/>
              <a:gd name="connsiteY0" fmla="*/ 0 h 1371600"/>
              <a:gd name="connsiteX1" fmla="*/ 2690037 w 4933507"/>
              <a:gd name="connsiteY1" fmla="*/ 1371600 h 1371600"/>
              <a:gd name="connsiteX2" fmla="*/ 0 w 4933507"/>
              <a:gd name="connsiteY2" fmla="*/ 1339702 h 1371600"/>
            </a:gdLst>
            <a:ahLst/>
            <a:cxnLst>
              <a:cxn ang="0">
                <a:pos x="connsiteX0" y="connsiteY0"/>
              </a:cxn>
              <a:cxn ang="0">
                <a:pos x="connsiteX1" y="connsiteY1"/>
              </a:cxn>
              <a:cxn ang="0">
                <a:pos x="connsiteX2" y="connsiteY2"/>
              </a:cxn>
            </a:cxnLst>
            <a:rect l="l" t="t" r="r" b="b"/>
            <a:pathLst>
              <a:path w="4933507" h="1371600">
                <a:moveTo>
                  <a:pt x="4933507" y="0"/>
                </a:moveTo>
                <a:lnTo>
                  <a:pt x="2690037" y="1371600"/>
                </a:lnTo>
                <a:lnTo>
                  <a:pt x="0" y="1339702"/>
                </a:lnTo>
              </a:path>
            </a:pathLst>
          </a:custGeom>
          <a:noFill/>
          <a:ln w="19050">
            <a:solidFill>
              <a:schemeClr val="accent3">
                <a:lumMod val="75000"/>
              </a:schemeClr>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traight Connector 18"/>
          <p:cNvCxnSpPr/>
          <p:nvPr/>
        </p:nvCxnSpPr>
        <p:spPr>
          <a:xfrm flipH="1">
            <a:off x="1" y="3544189"/>
            <a:ext cx="8803759" cy="0"/>
          </a:xfrm>
          <a:prstGeom prst="line">
            <a:avLst/>
          </a:prstGeom>
          <a:noFill/>
          <a:ln w="31750">
            <a:solidFill>
              <a:srgbClr val="FF0000"/>
            </a:solidFill>
            <a:prstDash val="sysDot"/>
          </a:ln>
          <a:effectLst/>
        </p:spPr>
        <p:style>
          <a:lnRef idx="1">
            <a:schemeClr val="accent1"/>
          </a:lnRef>
          <a:fillRef idx="3">
            <a:schemeClr val="accent1"/>
          </a:fillRef>
          <a:effectRef idx="2">
            <a:schemeClr val="accent1"/>
          </a:effectRef>
          <a:fontRef idx="minor">
            <a:schemeClr val="lt1"/>
          </a:fontRef>
        </p:style>
      </p:cxnSp>
      <p:sp>
        <p:nvSpPr>
          <p:cNvPr id="14" name="TextBox 13"/>
          <p:cNvSpPr txBox="1"/>
          <p:nvPr/>
        </p:nvSpPr>
        <p:spPr>
          <a:xfrm>
            <a:off x="10220989" y="3912784"/>
            <a:ext cx="42351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7525705" y="689765"/>
            <a:ext cx="423514"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p:cNvPicPr/>
          <p:nvPr/>
        </p:nvPicPr>
        <p:blipFill rotWithShape="1">
          <a:blip r:embed="rId3"/>
          <a:srcRect l="50421" t="41795" r="16190" b="5942"/>
          <a:stretch/>
        </p:blipFill>
        <p:spPr>
          <a:xfrm>
            <a:off x="7066662" y="1232217"/>
            <a:ext cx="3154327" cy="1357016"/>
          </a:xfrm>
          <a:prstGeom prst="rect">
            <a:avLst/>
          </a:prstGeom>
        </p:spPr>
      </p:pic>
      <p:sp>
        <p:nvSpPr>
          <p:cNvPr id="17" name="Rectangle 16"/>
          <p:cNvSpPr/>
          <p:nvPr/>
        </p:nvSpPr>
        <p:spPr>
          <a:xfrm>
            <a:off x="9475996" y="327199"/>
            <a:ext cx="1736822" cy="369332"/>
          </a:xfrm>
          <a:prstGeom prst="rect">
            <a:avLst/>
          </a:prstGeom>
          <a:solidFill>
            <a:srgbClr val="FFC000"/>
          </a:solidFill>
        </p:spPr>
        <p:txBody>
          <a:bodyPr wrap="none">
            <a:spAutoFit/>
          </a:bodyPr>
          <a:lstStyle/>
          <a:p>
            <a:r>
              <a:rPr lang="sv-SE" dirty="0"/>
              <a:t>Route </a:t>
            </a:r>
            <a:r>
              <a:rPr lang="sv-SE" dirty="0" smtClean="0"/>
              <a:t>intentions</a:t>
            </a:r>
            <a:endParaRPr lang="sv-SE" dirty="0"/>
          </a:p>
        </p:txBody>
      </p:sp>
      <p:pic>
        <p:nvPicPr>
          <p:cNvPr id="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0704" y="5332863"/>
            <a:ext cx="3676364" cy="6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4711351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67765" y="98320"/>
            <a:ext cx="10714546" cy="4436358"/>
          </a:xfrm>
          <a:prstGeom prst="rect">
            <a:avLst/>
          </a:prstGeom>
          <a:noFill/>
          <a:ln>
            <a:noFill/>
          </a:ln>
        </p:spPr>
      </p:pic>
      <p:sp>
        <p:nvSpPr>
          <p:cNvPr id="5" name="TextBox 4"/>
          <p:cNvSpPr txBox="1"/>
          <p:nvPr/>
        </p:nvSpPr>
        <p:spPr>
          <a:xfrm>
            <a:off x="685953" y="5475023"/>
            <a:ext cx="10656047"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Porathe</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 (</a:t>
            </a:r>
            <a:r>
              <a:rPr kumimoji="0" lang="en-US"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2015).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Transmitting intended and suggested routes in ship operations: cognitive off-loading by placing knowledge in the world. Work, 41 ( Supplement: 1 ) pp. 4873-4878.</a:t>
            </a:r>
            <a:r>
              <a:rPr kumimoji="0" lang="en-GB" sz="14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 </a:t>
            </a:r>
            <a:endParaRPr kumimoji="0" lang="sv-S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9475996" y="327199"/>
            <a:ext cx="1736822" cy="369332"/>
          </a:xfrm>
          <a:prstGeom prst="rect">
            <a:avLst/>
          </a:prstGeom>
          <a:solidFill>
            <a:srgbClr val="FFC000"/>
          </a:solidFill>
        </p:spPr>
        <p:txBody>
          <a:bodyPr wrap="none">
            <a:spAutoFit/>
          </a:bodyPr>
          <a:lstStyle/>
          <a:p>
            <a:r>
              <a:rPr lang="sv-SE" dirty="0"/>
              <a:t>Route </a:t>
            </a:r>
            <a:r>
              <a:rPr lang="sv-SE" dirty="0" smtClean="0"/>
              <a:t>intentions</a:t>
            </a:r>
            <a:endParaRPr lang="sv-SE" dirty="0"/>
          </a:p>
        </p:txBody>
      </p:sp>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259" y="4695556"/>
            <a:ext cx="3676364" cy="6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6692357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4"/>
          <p:cNvGrpSpPr>
            <a:grpSpLocks/>
          </p:cNvGrpSpPr>
          <p:nvPr/>
        </p:nvGrpSpPr>
        <p:grpSpPr bwMode="auto">
          <a:xfrm rot="19345752">
            <a:off x="2531534" y="-25400"/>
            <a:ext cx="5761567" cy="7122584"/>
            <a:chOff x="2143125" y="800100"/>
            <a:chExt cx="4321175" cy="5341938"/>
          </a:xfrm>
        </p:grpSpPr>
        <p:sp>
          <p:nvSpPr>
            <p:cNvPr id="21" name="Freeform 20"/>
            <p:cNvSpPr/>
            <p:nvPr/>
          </p:nvSpPr>
          <p:spPr>
            <a:xfrm>
              <a:off x="2159931" y="832922"/>
              <a:ext cx="4229100" cy="5305425"/>
            </a:xfrm>
            <a:custGeom>
              <a:avLst/>
              <a:gdLst>
                <a:gd name="connsiteX0" fmla="*/ 4229100 w 4229100"/>
                <a:gd name="connsiteY0" fmla="*/ 5305425 h 5305425"/>
                <a:gd name="connsiteX1" fmla="*/ 3419475 w 4229100"/>
                <a:gd name="connsiteY1" fmla="*/ 3200400 h 5305425"/>
                <a:gd name="connsiteX2" fmla="*/ 866775 w 4229100"/>
                <a:gd name="connsiteY2" fmla="*/ 2047875 h 5305425"/>
                <a:gd name="connsiteX3" fmla="*/ 0 w 4229100"/>
                <a:gd name="connsiteY3" fmla="*/ 0 h 5305425"/>
                <a:gd name="connsiteX4" fmla="*/ 0 w 4229100"/>
                <a:gd name="connsiteY4" fmla="*/ 0 h 530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00" h="5305425">
                  <a:moveTo>
                    <a:pt x="4229100" y="5305425"/>
                  </a:moveTo>
                  <a:lnTo>
                    <a:pt x="3419475" y="3200400"/>
                  </a:lnTo>
                  <a:lnTo>
                    <a:pt x="866775" y="2047875"/>
                  </a:lnTo>
                  <a:lnTo>
                    <a:pt x="0" y="0"/>
                  </a:lnTo>
                  <a:lnTo>
                    <a:pt x="0" y="0"/>
                  </a:lnTo>
                </a:path>
              </a:pathLst>
            </a:custGeom>
            <a:noFill/>
            <a:ln w="1016000">
              <a:solidFill>
                <a:srgbClr val="92D050">
                  <a:alpha val="28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22" name="Freeform 21"/>
            <p:cNvSpPr/>
            <p:nvPr/>
          </p:nvSpPr>
          <p:spPr>
            <a:xfrm>
              <a:off x="2137864" y="793915"/>
              <a:ext cx="4229100" cy="5305425"/>
            </a:xfrm>
            <a:custGeom>
              <a:avLst/>
              <a:gdLst>
                <a:gd name="connsiteX0" fmla="*/ 4229100 w 4229100"/>
                <a:gd name="connsiteY0" fmla="*/ 5305425 h 5305425"/>
                <a:gd name="connsiteX1" fmla="*/ 3419475 w 4229100"/>
                <a:gd name="connsiteY1" fmla="*/ 3200400 h 5305425"/>
                <a:gd name="connsiteX2" fmla="*/ 866775 w 4229100"/>
                <a:gd name="connsiteY2" fmla="*/ 2047875 h 5305425"/>
                <a:gd name="connsiteX3" fmla="*/ 0 w 4229100"/>
                <a:gd name="connsiteY3" fmla="*/ 0 h 5305425"/>
                <a:gd name="connsiteX4" fmla="*/ 0 w 4229100"/>
                <a:gd name="connsiteY4" fmla="*/ 0 h 530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100" h="5305425">
                  <a:moveTo>
                    <a:pt x="4229100" y="5305425"/>
                  </a:moveTo>
                  <a:lnTo>
                    <a:pt x="3419475" y="3200400"/>
                  </a:lnTo>
                  <a:lnTo>
                    <a:pt x="866775" y="2047875"/>
                  </a:lnTo>
                  <a:lnTo>
                    <a:pt x="0" y="0"/>
                  </a:lnTo>
                  <a:lnTo>
                    <a:pt x="0" y="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23" name="Oval 22"/>
            <p:cNvSpPr/>
            <p:nvPr/>
          </p:nvSpPr>
          <p:spPr>
            <a:xfrm>
              <a:off x="5424704" y="3869241"/>
              <a:ext cx="247650" cy="247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24" name="Oval 23"/>
            <p:cNvSpPr/>
            <p:nvPr/>
          </p:nvSpPr>
          <p:spPr>
            <a:xfrm>
              <a:off x="2893068" y="2702805"/>
              <a:ext cx="247650" cy="247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25" name="Rectangle 24"/>
            <p:cNvSpPr/>
            <p:nvPr/>
          </p:nvSpPr>
          <p:spPr>
            <a:xfrm rot="20272590">
              <a:off x="5551887" y="4587054"/>
              <a:ext cx="904875" cy="1071562"/>
            </a:xfrm>
            <a:prstGeom prst="rect">
              <a:avLst/>
            </a:prstGeom>
            <a:solidFill>
              <a:srgbClr val="00B050">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grpSp>
          <p:nvGrpSpPr>
            <p:cNvPr id="29722" name="Group 7"/>
            <p:cNvGrpSpPr>
              <a:grpSpLocks/>
            </p:cNvGrpSpPr>
            <p:nvPr/>
          </p:nvGrpSpPr>
          <p:grpSpPr bwMode="auto">
            <a:xfrm rot="-4100108">
              <a:off x="5870575" y="5029200"/>
              <a:ext cx="384175" cy="371475"/>
              <a:chOff x="4325420" y="4158693"/>
              <a:chExt cx="385568" cy="372211"/>
            </a:xfrm>
          </p:grpSpPr>
          <p:sp>
            <p:nvSpPr>
              <p:cNvPr id="27" name="Oval 26"/>
              <p:cNvSpPr/>
              <p:nvPr/>
            </p:nvSpPr>
            <p:spPr>
              <a:xfrm>
                <a:off x="4352733" y="4352442"/>
                <a:ext cx="164105" cy="1638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sp>
            <p:nvSpPr>
              <p:cNvPr id="28" name="Oval 27"/>
              <p:cNvSpPr/>
              <p:nvPr/>
            </p:nvSpPr>
            <p:spPr>
              <a:xfrm>
                <a:off x="4395907" y="4392674"/>
                <a:ext cx="81257" cy="8271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prstClr val="white"/>
                  </a:solidFill>
                </a:endParaRPr>
              </a:p>
            </p:txBody>
          </p:sp>
          <p:cxnSp>
            <p:nvCxnSpPr>
              <p:cNvPr id="29" name="Straight Arrow Connector 28"/>
              <p:cNvCxnSpPr/>
              <p:nvPr/>
            </p:nvCxnSpPr>
            <p:spPr>
              <a:xfrm flipV="1">
                <a:off x="4512457" y="4145139"/>
                <a:ext cx="227836" cy="2226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a:stCxn id="25" idx="3"/>
              <a:endCxn id="25" idx="1"/>
            </p:cNvCxnSpPr>
            <p:nvPr/>
          </p:nvCxnSpPr>
          <p:spPr>
            <a:xfrm flipH="1">
              <a:off x="5592049" y="4952420"/>
              <a:ext cx="838200" cy="34131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5" idx="0"/>
              <a:endCxn id="25" idx="2"/>
            </p:cNvCxnSpPr>
            <p:nvPr/>
          </p:nvCxnSpPr>
          <p:spPr>
            <a:xfrm>
              <a:off x="5806246" y="4622656"/>
              <a:ext cx="403225" cy="9937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9699" name="TextBox 9"/>
          <p:cNvSpPr txBox="1">
            <a:spLocks noChangeArrowheads="1"/>
          </p:cNvSpPr>
          <p:nvPr/>
        </p:nvSpPr>
        <p:spPr bwMode="auto">
          <a:xfrm>
            <a:off x="414379" y="148585"/>
            <a:ext cx="5644494" cy="81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sv-SE" sz="2667" b="1" dirty="0" smtClean="0">
                <a:ea typeface="MS PGothic" panose="020B0600070205080204" pitchFamily="34" charset="-128"/>
              </a:rPr>
              <a:t>HMI </a:t>
            </a:r>
            <a:r>
              <a:rPr lang="en-GB" altLang="sv-SE" sz="2667" b="1" dirty="0">
                <a:ea typeface="MS PGothic" panose="020B0600070205080204" pitchFamily="34" charset="-128"/>
              </a:rPr>
              <a:t>prototype of </a:t>
            </a:r>
            <a:r>
              <a:rPr lang="en-GB" altLang="sv-SE" sz="2667" b="1" dirty="0" smtClean="0">
                <a:ea typeface="MS PGothic" panose="020B0600070205080204" pitchFamily="34" charset="-128"/>
              </a:rPr>
              <a:t>“Moving Haven”</a:t>
            </a:r>
          </a:p>
          <a:p>
            <a:pPr eaLnBrk="1" hangingPunct="1">
              <a:spcBef>
                <a:spcPct val="0"/>
              </a:spcBef>
              <a:buFontTx/>
              <a:buNone/>
            </a:pPr>
            <a:r>
              <a:rPr lang="sv-SE" altLang="sv-SE" sz="2000" dirty="0" smtClean="0">
                <a:ea typeface="MS PGothic" panose="020B0600070205080204" pitchFamily="34" charset="-128"/>
              </a:rPr>
              <a:t>(ENAV15, 2014)</a:t>
            </a:r>
            <a:endParaRPr lang="en-GB" altLang="sv-SE" sz="2667" dirty="0">
              <a:ea typeface="MS PGothic" panose="020B0600070205080204" pitchFamily="34" charset="-128"/>
            </a:endParaRPr>
          </a:p>
        </p:txBody>
      </p:sp>
      <p:sp>
        <p:nvSpPr>
          <p:cNvPr id="29700" name="TextBox 12"/>
          <p:cNvSpPr txBox="1">
            <a:spLocks noChangeArrowheads="1"/>
          </p:cNvSpPr>
          <p:nvPr/>
        </p:nvSpPr>
        <p:spPr bwMode="auto">
          <a:xfrm>
            <a:off x="1640417" y="4193117"/>
            <a:ext cx="2075568"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v-SE" sz="2133">
                <a:solidFill>
                  <a:srgbClr val="000000"/>
                </a:solidFill>
                <a:latin typeface="Calibri" panose="020F0502020204030204" pitchFamily="34" charset="0"/>
              </a:rPr>
              <a:t>WP14, </a:t>
            </a:r>
            <a:r>
              <a:rPr lang="en-US" altLang="sv-SE" sz="2133" b="1">
                <a:solidFill>
                  <a:srgbClr val="000000"/>
                </a:solidFill>
                <a:latin typeface="Calibri" panose="020F0502020204030204" pitchFamily="34" charset="0"/>
              </a:rPr>
              <a:t>ETA 13.25</a:t>
            </a:r>
          </a:p>
        </p:txBody>
      </p:sp>
      <p:sp>
        <p:nvSpPr>
          <p:cNvPr id="29701" name="TextBox 16"/>
          <p:cNvSpPr txBox="1">
            <a:spLocks noChangeArrowheads="1"/>
          </p:cNvSpPr>
          <p:nvPr/>
        </p:nvSpPr>
        <p:spPr bwMode="auto">
          <a:xfrm>
            <a:off x="5160433" y="2347384"/>
            <a:ext cx="2075568"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v-SE" sz="2133">
                <a:solidFill>
                  <a:srgbClr val="000000"/>
                </a:solidFill>
                <a:latin typeface="Calibri" panose="020F0502020204030204" pitchFamily="34" charset="0"/>
              </a:rPr>
              <a:t>WP14, </a:t>
            </a:r>
            <a:r>
              <a:rPr lang="en-US" altLang="sv-SE" sz="2133" b="1">
                <a:solidFill>
                  <a:srgbClr val="000000"/>
                </a:solidFill>
                <a:latin typeface="Calibri" panose="020F0502020204030204" pitchFamily="34" charset="0"/>
              </a:rPr>
              <a:t>ETA 12.58</a:t>
            </a:r>
          </a:p>
        </p:txBody>
      </p:sp>
      <p:sp>
        <p:nvSpPr>
          <p:cNvPr id="50" name="Rounded Rectangle 49"/>
          <p:cNvSpPr/>
          <p:nvPr/>
        </p:nvSpPr>
        <p:spPr>
          <a:xfrm>
            <a:off x="8504767" y="1996017"/>
            <a:ext cx="1282700" cy="853016"/>
          </a:xfrm>
          <a:prstGeom prst="roundRect">
            <a:avLst/>
          </a:prstGeom>
          <a:solidFill>
            <a:srgbClr val="00B050">
              <a:alpha val="52000"/>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1333" b="1" dirty="0">
                <a:solidFill>
                  <a:prstClr val="black"/>
                </a:solidFill>
              </a:rPr>
              <a:t>Target speed</a:t>
            </a:r>
            <a:endParaRPr lang="sv-SE" sz="2400" b="1" dirty="0">
              <a:solidFill>
                <a:prstClr val="black"/>
              </a:solidFill>
            </a:endParaRPr>
          </a:p>
          <a:p>
            <a:pPr algn="ctr">
              <a:defRPr/>
            </a:pPr>
            <a:r>
              <a:rPr lang="sv-SE" sz="2400" b="1" dirty="0">
                <a:solidFill>
                  <a:prstClr val="black"/>
                </a:solidFill>
              </a:rPr>
              <a:t>13.4 kn</a:t>
            </a:r>
          </a:p>
          <a:p>
            <a:pPr algn="ctr">
              <a:defRPr/>
            </a:pPr>
            <a:r>
              <a:rPr lang="sv-SE" sz="1467" b="1" dirty="0">
                <a:solidFill>
                  <a:prstClr val="black"/>
                </a:solidFill>
              </a:rPr>
              <a:t>(13.2 kn)</a:t>
            </a:r>
            <a:endParaRPr lang="sv-SE" sz="2400" b="1" dirty="0">
              <a:solidFill>
                <a:prstClr val="black"/>
              </a:solidFill>
            </a:endParaRPr>
          </a:p>
        </p:txBody>
      </p:sp>
      <p:grpSp>
        <p:nvGrpSpPr>
          <p:cNvPr id="29704" name="Group 5"/>
          <p:cNvGrpSpPr>
            <a:grpSpLocks/>
          </p:cNvGrpSpPr>
          <p:nvPr/>
        </p:nvGrpSpPr>
        <p:grpSpPr bwMode="auto">
          <a:xfrm>
            <a:off x="10248901" y="25400"/>
            <a:ext cx="1816100" cy="6299200"/>
            <a:chOff x="231775" y="682625"/>
            <a:chExt cx="1613522" cy="5602288"/>
          </a:xfrm>
        </p:grpSpPr>
        <p:sp>
          <p:nvSpPr>
            <p:cNvPr id="51" name="Rectangle 50"/>
            <p:cNvSpPr/>
            <p:nvPr/>
          </p:nvSpPr>
          <p:spPr>
            <a:xfrm>
              <a:off x="231775" y="682625"/>
              <a:ext cx="1613522" cy="5602288"/>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200" dirty="0"/>
                <a:t>COG   </a:t>
              </a:r>
              <a:r>
                <a:rPr lang="en-US" sz="2133" dirty="0"/>
                <a:t>175.4</a:t>
              </a:r>
              <a:r>
                <a:rPr lang="sv-SE" sz="2133" dirty="0"/>
                <a:t>°</a:t>
              </a:r>
            </a:p>
            <a:p>
              <a:pPr>
                <a:defRPr/>
              </a:pPr>
              <a:r>
                <a:rPr lang="en-US" sz="1200" dirty="0">
                  <a:solidFill>
                    <a:prstClr val="white"/>
                  </a:solidFill>
                </a:rPr>
                <a:t>SOG   </a:t>
              </a:r>
              <a:r>
                <a:rPr lang="sv-SE" sz="2133" dirty="0"/>
                <a:t>18.4 kn</a:t>
              </a:r>
            </a:p>
            <a:p>
              <a:pPr>
                <a:defRPr/>
              </a:pPr>
              <a:endParaRPr lang="en-US" sz="1200" dirty="0"/>
            </a:p>
            <a:p>
              <a:pPr>
                <a:defRPr/>
              </a:pPr>
              <a:r>
                <a:rPr lang="en-US" sz="1200" dirty="0" err="1"/>
                <a:t>Lat</a:t>
              </a:r>
              <a:r>
                <a:rPr lang="en-US" sz="1200" dirty="0"/>
                <a:t>    59</a:t>
              </a:r>
              <a:r>
                <a:rPr lang="sv-SE" sz="1200" dirty="0"/>
                <a:t> ° 15.794 N</a:t>
              </a:r>
            </a:p>
            <a:p>
              <a:pPr>
                <a:defRPr/>
              </a:pPr>
              <a:r>
                <a:rPr lang="en-US" sz="1200" dirty="0"/>
                <a:t>Long 17</a:t>
              </a:r>
              <a:r>
                <a:rPr lang="sv-SE" sz="1200" dirty="0"/>
                <a:t> ° 13.859 E</a:t>
              </a:r>
            </a:p>
            <a:p>
              <a:pPr>
                <a:defRPr/>
              </a:pPr>
              <a:r>
                <a:rPr lang="en-US" sz="1333" b="1" dirty="0"/>
                <a:t>Wind   124</a:t>
              </a:r>
              <a:r>
                <a:rPr lang="sv-SE" sz="1333" b="1" dirty="0"/>
                <a:t>° 6.2 m/s</a:t>
              </a:r>
            </a:p>
            <a:p>
              <a:pPr>
                <a:defRPr/>
              </a:pPr>
              <a:r>
                <a:rPr lang="sv-SE" sz="1400" dirty="0"/>
                <a:t>ROT </a:t>
              </a: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endParaRPr lang="en-US" sz="1400" dirty="0"/>
            </a:p>
            <a:p>
              <a:pPr>
                <a:defRPr/>
              </a:pPr>
              <a:r>
                <a:rPr lang="en-US" sz="1400" dirty="0"/>
                <a:t>Route: </a:t>
              </a:r>
              <a:r>
                <a:rPr lang="en-US" sz="1400" dirty="0" err="1"/>
                <a:t>Skag</a:t>
              </a:r>
              <a:r>
                <a:rPr lang="en-US" sz="1400" dirty="0"/>
                <a:t> - </a:t>
              </a:r>
              <a:r>
                <a:rPr lang="en-US" sz="1400" dirty="0" err="1"/>
                <a:t>Muga</a:t>
              </a:r>
              <a:endParaRPr lang="en-US" sz="1400" dirty="0"/>
            </a:p>
            <a:p>
              <a:pPr>
                <a:defRPr/>
              </a:pPr>
              <a:r>
                <a:rPr lang="en-US" sz="1467" b="1" dirty="0"/>
                <a:t>Target SOG</a:t>
              </a:r>
              <a:r>
                <a:rPr lang="en-US" sz="1400" dirty="0"/>
                <a:t>: 18.5 </a:t>
              </a:r>
              <a:r>
                <a:rPr lang="en-US" sz="1400" dirty="0" err="1"/>
                <a:t>kn</a:t>
              </a:r>
              <a:endParaRPr lang="en-US" sz="1400" dirty="0"/>
            </a:p>
            <a:p>
              <a:pPr>
                <a:defRPr/>
              </a:pPr>
              <a:r>
                <a:rPr lang="en-US" sz="1400" dirty="0"/>
                <a:t>Course:             175</a:t>
              </a:r>
              <a:r>
                <a:rPr lang="sv-SE" sz="1400" dirty="0"/>
                <a:t>°</a:t>
              </a:r>
              <a:endParaRPr lang="en-US" sz="1400" dirty="0"/>
            </a:p>
            <a:p>
              <a:pPr>
                <a:defRPr/>
              </a:pPr>
              <a:r>
                <a:rPr lang="en-US" sz="1400" dirty="0"/>
                <a:t>Dist.               23.4 NM</a:t>
              </a:r>
            </a:p>
          </p:txBody>
        </p:sp>
        <p:sp>
          <p:nvSpPr>
            <p:cNvPr id="52" name="Oval 51"/>
            <p:cNvSpPr/>
            <p:nvPr/>
          </p:nvSpPr>
          <p:spPr>
            <a:xfrm>
              <a:off x="572157" y="2248856"/>
              <a:ext cx="853775" cy="854650"/>
            </a:xfrm>
            <a:prstGeom prst="ellipse">
              <a:avLst/>
            </a:prstGeom>
            <a:noFill/>
            <a:ln w="76200">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600" dirty="0"/>
            </a:p>
            <a:p>
              <a:pPr algn="ctr">
                <a:defRPr/>
              </a:pPr>
              <a:r>
                <a:rPr lang="sv-SE" sz="1600" dirty="0"/>
                <a:t>0.5</a:t>
              </a:r>
            </a:p>
            <a:p>
              <a:pPr>
                <a:defRPr/>
              </a:pPr>
              <a:r>
                <a:rPr lang="sv-SE" sz="1200" dirty="0">
                  <a:solidFill>
                    <a:prstClr val="white"/>
                  </a:solidFill>
                </a:rPr>
                <a:t>° /min</a:t>
              </a:r>
              <a:endParaRPr lang="en-US" sz="1200" dirty="0">
                <a:solidFill>
                  <a:prstClr val="white"/>
                </a:solidFill>
              </a:endParaRPr>
            </a:p>
            <a:p>
              <a:pPr algn="ctr">
                <a:defRPr/>
              </a:pPr>
              <a:endParaRPr lang="sv-SE" sz="1600" dirty="0"/>
            </a:p>
          </p:txBody>
        </p:sp>
        <p:sp>
          <p:nvSpPr>
            <p:cNvPr id="53" name="Rectangle 52"/>
            <p:cNvSpPr/>
            <p:nvPr/>
          </p:nvSpPr>
          <p:spPr>
            <a:xfrm>
              <a:off x="265625" y="5383201"/>
              <a:ext cx="1446153" cy="847120"/>
            </a:xfrm>
            <a:prstGeom prst="rect">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933" b="1" dirty="0">
                  <a:solidFill>
                    <a:schemeClr val="tx1"/>
                  </a:solidFill>
                </a:rPr>
                <a:t>STCC monitoring service</a:t>
              </a:r>
            </a:p>
            <a:p>
              <a:pPr>
                <a:defRPr/>
              </a:pPr>
              <a:r>
                <a:rPr lang="en-US" sz="933" dirty="0">
                  <a:solidFill>
                    <a:schemeClr val="tx1"/>
                  </a:solidFill>
                </a:rPr>
                <a:t>Turn </a:t>
              </a:r>
              <a:r>
                <a:rPr lang="en-US" sz="933" dirty="0" err="1">
                  <a:solidFill>
                    <a:schemeClr val="tx1"/>
                  </a:solidFill>
                </a:rPr>
                <a:t>Sb</a:t>
              </a:r>
              <a:r>
                <a:rPr lang="en-US" sz="933" dirty="0">
                  <a:solidFill>
                    <a:schemeClr val="tx1"/>
                  </a:solidFill>
                </a:rPr>
                <a:t> 1 hr. 12 min. to 178 deg. Meet </a:t>
              </a:r>
              <a:r>
                <a:rPr lang="en-US" sz="933" dirty="0" err="1">
                  <a:solidFill>
                    <a:schemeClr val="tx1"/>
                  </a:solidFill>
                </a:rPr>
                <a:t>Tarnland</a:t>
              </a:r>
              <a:r>
                <a:rPr lang="en-US" sz="933" dirty="0">
                  <a:solidFill>
                    <a:schemeClr val="tx1"/>
                  </a:solidFill>
                </a:rPr>
                <a:t> on port, side in 23 min.</a:t>
              </a:r>
            </a:p>
          </p:txBody>
        </p:sp>
        <p:sp>
          <p:nvSpPr>
            <p:cNvPr id="54" name="Rectangle 53"/>
            <p:cNvSpPr/>
            <p:nvPr/>
          </p:nvSpPr>
          <p:spPr>
            <a:xfrm>
              <a:off x="1181459" y="6104194"/>
              <a:ext cx="472020" cy="103538"/>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67" dirty="0"/>
                <a:t>Send</a:t>
              </a:r>
              <a:endParaRPr lang="en-US" sz="1333" dirty="0"/>
            </a:p>
          </p:txBody>
        </p:sp>
        <p:sp>
          <p:nvSpPr>
            <p:cNvPr id="55" name="Rectangle 54"/>
            <p:cNvSpPr/>
            <p:nvPr/>
          </p:nvSpPr>
          <p:spPr>
            <a:xfrm>
              <a:off x="331445" y="3329405"/>
              <a:ext cx="1250573" cy="1076784"/>
            </a:xfrm>
            <a:prstGeom prst="rect">
              <a:avLst/>
            </a:prstGeom>
            <a:solidFill>
              <a:srgbClr val="00B050">
                <a:alpha val="49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133">
                <a:solidFill>
                  <a:prstClr val="white"/>
                </a:solidFill>
              </a:endParaRPr>
            </a:p>
          </p:txBody>
        </p:sp>
        <p:cxnSp>
          <p:nvCxnSpPr>
            <p:cNvPr id="56" name="Straight Connector 55"/>
            <p:cNvCxnSpPr>
              <a:stCxn id="55" idx="1"/>
              <a:endCxn id="55" idx="3"/>
            </p:cNvCxnSpPr>
            <p:nvPr/>
          </p:nvCxnSpPr>
          <p:spPr>
            <a:xfrm>
              <a:off x="331445" y="3867797"/>
              <a:ext cx="1250573"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5" idx="0"/>
              <a:endCxn id="55" idx="2"/>
            </p:cNvCxnSpPr>
            <p:nvPr/>
          </p:nvCxnSpPr>
          <p:spPr>
            <a:xfrm>
              <a:off x="957672" y="3329405"/>
              <a:ext cx="0" cy="1076784"/>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a:off x="1111878" y="3736023"/>
              <a:ext cx="133520" cy="564747"/>
            </a:xfrm>
            <a:custGeom>
              <a:avLst/>
              <a:gdLst>
                <a:gd name="connsiteX0" fmla="*/ 28575 w 285750"/>
                <a:gd name="connsiteY0" fmla="*/ 1066800 h 1066800"/>
                <a:gd name="connsiteX1" fmla="*/ 276225 w 285750"/>
                <a:gd name="connsiteY1" fmla="*/ 1066800 h 1066800"/>
                <a:gd name="connsiteX2" fmla="*/ 285750 w 285750"/>
                <a:gd name="connsiteY2" fmla="*/ 352425 h 1066800"/>
                <a:gd name="connsiteX3" fmla="*/ 171450 w 285750"/>
                <a:gd name="connsiteY3" fmla="*/ 0 h 1066800"/>
                <a:gd name="connsiteX4" fmla="*/ 0 w 285750"/>
                <a:gd name="connsiteY4" fmla="*/ 381000 h 1066800"/>
                <a:gd name="connsiteX5" fmla="*/ 28575 w 285750"/>
                <a:gd name="connsiteY5" fmla="*/ 1066800 h 1066800"/>
                <a:gd name="connsiteX0" fmla="*/ 28575 w 285750"/>
                <a:gd name="connsiteY0" fmla="*/ 1066800 h 1066800"/>
                <a:gd name="connsiteX1" fmla="*/ 276225 w 285750"/>
                <a:gd name="connsiteY1" fmla="*/ 1066800 h 1066800"/>
                <a:gd name="connsiteX2" fmla="*/ 285750 w 285750"/>
                <a:gd name="connsiteY2" fmla="*/ 352425 h 1066800"/>
                <a:gd name="connsiteX3" fmla="*/ 171450 w 285750"/>
                <a:gd name="connsiteY3" fmla="*/ 0 h 1066800"/>
                <a:gd name="connsiteX4" fmla="*/ 0 w 285750"/>
                <a:gd name="connsiteY4" fmla="*/ 381000 h 1066800"/>
                <a:gd name="connsiteX5" fmla="*/ 28575 w 285750"/>
                <a:gd name="connsiteY5" fmla="*/ 1066800 h 1066800"/>
                <a:gd name="connsiteX0" fmla="*/ 0 w 257175"/>
                <a:gd name="connsiteY0" fmla="*/ 1066800 h 1066800"/>
                <a:gd name="connsiteX1" fmla="*/ 247650 w 257175"/>
                <a:gd name="connsiteY1" fmla="*/ 1066800 h 1066800"/>
                <a:gd name="connsiteX2" fmla="*/ 257175 w 257175"/>
                <a:gd name="connsiteY2" fmla="*/ 352425 h 1066800"/>
                <a:gd name="connsiteX3" fmla="*/ 142875 w 257175"/>
                <a:gd name="connsiteY3" fmla="*/ 0 h 1066800"/>
                <a:gd name="connsiteX4" fmla="*/ 0 w 257175"/>
                <a:gd name="connsiteY4" fmla="*/ 378619 h 1066800"/>
                <a:gd name="connsiteX5" fmla="*/ 0 w 257175"/>
                <a:gd name="connsiteY5" fmla="*/ 1066800 h 1066800"/>
                <a:gd name="connsiteX0" fmla="*/ 0 w 257175"/>
                <a:gd name="connsiteY0" fmla="*/ 1066800 h 1066800"/>
                <a:gd name="connsiteX1" fmla="*/ 247650 w 257175"/>
                <a:gd name="connsiteY1" fmla="*/ 1066800 h 1066800"/>
                <a:gd name="connsiteX2" fmla="*/ 257175 w 257175"/>
                <a:gd name="connsiteY2" fmla="*/ 352425 h 1066800"/>
                <a:gd name="connsiteX3" fmla="*/ 142875 w 257175"/>
                <a:gd name="connsiteY3" fmla="*/ 0 h 1066800"/>
                <a:gd name="connsiteX4" fmla="*/ 0 w 257175"/>
                <a:gd name="connsiteY4" fmla="*/ 378619 h 1066800"/>
                <a:gd name="connsiteX5" fmla="*/ 0 w 257175"/>
                <a:gd name="connsiteY5" fmla="*/ 1066800 h 1066800"/>
                <a:gd name="connsiteX0" fmla="*/ 0 w 257175"/>
                <a:gd name="connsiteY0" fmla="*/ 1066800 h 1066800"/>
                <a:gd name="connsiteX1" fmla="*/ 247650 w 257175"/>
                <a:gd name="connsiteY1" fmla="*/ 1066800 h 1066800"/>
                <a:gd name="connsiteX2" fmla="*/ 257175 w 257175"/>
                <a:gd name="connsiteY2" fmla="*/ 352425 h 1066800"/>
                <a:gd name="connsiteX3" fmla="*/ 142875 w 257175"/>
                <a:gd name="connsiteY3" fmla="*/ 0 h 1066800"/>
                <a:gd name="connsiteX4" fmla="*/ 0 w 257175"/>
                <a:gd name="connsiteY4" fmla="*/ 378619 h 1066800"/>
                <a:gd name="connsiteX5" fmla="*/ 0 w 257175"/>
                <a:gd name="connsiteY5" fmla="*/ 1066800 h 1066800"/>
                <a:gd name="connsiteX0" fmla="*/ 0 w 257175"/>
                <a:gd name="connsiteY0" fmla="*/ 1066800 h 1066800"/>
                <a:gd name="connsiteX1" fmla="*/ 247650 w 257175"/>
                <a:gd name="connsiteY1" fmla="*/ 1066800 h 1066800"/>
                <a:gd name="connsiteX2" fmla="*/ 257175 w 257175"/>
                <a:gd name="connsiteY2" fmla="*/ 352425 h 1066800"/>
                <a:gd name="connsiteX3" fmla="*/ 142875 w 257175"/>
                <a:gd name="connsiteY3" fmla="*/ 0 h 1066800"/>
                <a:gd name="connsiteX4" fmla="*/ 0 w 257175"/>
                <a:gd name="connsiteY4" fmla="*/ 378619 h 1066800"/>
                <a:gd name="connsiteX5" fmla="*/ 0 w 257175"/>
                <a:gd name="connsiteY5" fmla="*/ 1066800 h 1066800"/>
                <a:gd name="connsiteX0" fmla="*/ 0 w 257175"/>
                <a:gd name="connsiteY0" fmla="*/ 1066800 h 1066800"/>
                <a:gd name="connsiteX1" fmla="*/ 247650 w 257175"/>
                <a:gd name="connsiteY1" fmla="*/ 1066800 h 1066800"/>
                <a:gd name="connsiteX2" fmla="*/ 257175 w 257175"/>
                <a:gd name="connsiteY2" fmla="*/ 381000 h 1066800"/>
                <a:gd name="connsiteX3" fmla="*/ 142875 w 257175"/>
                <a:gd name="connsiteY3" fmla="*/ 0 h 1066800"/>
                <a:gd name="connsiteX4" fmla="*/ 0 w 257175"/>
                <a:gd name="connsiteY4" fmla="*/ 378619 h 1066800"/>
                <a:gd name="connsiteX5" fmla="*/ 0 w 257175"/>
                <a:gd name="connsiteY5" fmla="*/ 10668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066800">
                  <a:moveTo>
                    <a:pt x="0" y="1066800"/>
                  </a:moveTo>
                  <a:lnTo>
                    <a:pt x="247650" y="1066800"/>
                  </a:lnTo>
                  <a:lnTo>
                    <a:pt x="257175" y="381000"/>
                  </a:lnTo>
                  <a:cubicBezTo>
                    <a:pt x="252413" y="199231"/>
                    <a:pt x="202406" y="110331"/>
                    <a:pt x="142875" y="0"/>
                  </a:cubicBezTo>
                  <a:cubicBezTo>
                    <a:pt x="66675" y="122238"/>
                    <a:pt x="9525" y="208757"/>
                    <a:pt x="0" y="378619"/>
                  </a:cubicBezTo>
                  <a:lnTo>
                    <a:pt x="0" y="1066800"/>
                  </a:lnTo>
                  <a:close/>
                </a:path>
              </a:pathLst>
            </a:custGeom>
            <a:solidFill>
              <a:schemeClr val="tx1">
                <a:lumMod val="65000"/>
                <a:lumOff val="3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133"/>
            </a:p>
          </p:txBody>
        </p:sp>
        <p:sp>
          <p:nvSpPr>
            <p:cNvPr id="59" name="Rectangle 58"/>
            <p:cNvSpPr/>
            <p:nvPr/>
          </p:nvSpPr>
          <p:spPr>
            <a:xfrm>
              <a:off x="293834" y="6104194"/>
              <a:ext cx="850014" cy="10353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2133"/>
            </a:p>
          </p:txBody>
        </p:sp>
      </p:grpSp>
      <p:sp>
        <p:nvSpPr>
          <p:cNvPr id="29705" name="Oval 1"/>
          <p:cNvSpPr>
            <a:spLocks noChangeArrowheads="1"/>
          </p:cNvSpPr>
          <p:nvPr/>
        </p:nvSpPr>
        <p:spPr bwMode="auto">
          <a:xfrm>
            <a:off x="9732434" y="5054600"/>
            <a:ext cx="2391833" cy="1466851"/>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sv-SE" sz="3200">
              <a:latin typeface="Times" panose="02020603050405020304" pitchFamily="18" charset="0"/>
            </a:endParaRPr>
          </a:p>
        </p:txBody>
      </p:sp>
      <p:sp>
        <p:nvSpPr>
          <p:cNvPr id="32" name="TextBox 31"/>
          <p:cNvSpPr txBox="1"/>
          <p:nvPr/>
        </p:nvSpPr>
        <p:spPr>
          <a:xfrm>
            <a:off x="5896690" y="5119900"/>
            <a:ext cx="3907968" cy="830997"/>
          </a:xfrm>
          <a:prstGeom prst="rect">
            <a:avLst/>
          </a:prstGeom>
          <a:noFill/>
        </p:spPr>
        <p:txBody>
          <a:bodyPr wrap="square">
            <a:spAutoFit/>
          </a:bodyPr>
          <a:lstStyle/>
          <a:p>
            <a:pPr>
              <a:defRPr/>
            </a:pPr>
            <a:endParaRPr lang="en-GB" sz="2400" b="1" dirty="0">
              <a:solidFill>
                <a:srgbClr val="FF0000"/>
              </a:solidFill>
              <a:latin typeface="+mj-lt"/>
            </a:endParaRPr>
          </a:p>
          <a:p>
            <a:pPr>
              <a:defRPr/>
            </a:pPr>
            <a:r>
              <a:rPr lang="en-GB" sz="2400" b="1" dirty="0" smtClean="0">
                <a:solidFill>
                  <a:srgbClr val="FF0000"/>
                </a:solidFill>
                <a:latin typeface="+mj-lt"/>
              </a:rPr>
              <a:t>Maritime Messaging</a:t>
            </a:r>
            <a:r>
              <a:rPr lang="en-GB" sz="2400" b="1" dirty="0">
                <a:solidFill>
                  <a:srgbClr val="FF0000"/>
                </a:solidFill>
                <a:latin typeface="+mj-lt"/>
              </a:rPr>
              <a:t> </a:t>
            </a:r>
            <a:r>
              <a:rPr lang="en-GB" sz="2400" b="1" dirty="0" smtClean="0">
                <a:solidFill>
                  <a:srgbClr val="FF0000"/>
                </a:solidFill>
                <a:latin typeface="+mj-lt"/>
              </a:rPr>
              <a:t>Service</a:t>
            </a:r>
            <a:endParaRPr lang="en-GB" sz="2400" b="1" dirty="0">
              <a:solidFill>
                <a:srgbClr val="FF0000"/>
              </a:solidFill>
              <a:latin typeface="+mj-lt"/>
            </a:endParaRPr>
          </a:p>
        </p:txBody>
      </p:sp>
    </p:spTree>
    <p:extLst>
      <p:ext uri="{BB962C8B-B14F-4D97-AF65-F5344CB8AC3E}">
        <p14:creationId xmlns:p14="http://schemas.microsoft.com/office/powerpoint/2010/main" val="2539565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p:cNvSpPr/>
          <p:nvPr/>
        </p:nvSpPr>
        <p:spPr>
          <a:xfrm>
            <a:off x="499154" y="865912"/>
            <a:ext cx="7521575" cy="4848225"/>
          </a:xfrm>
          <a:prstGeom prst="rect">
            <a:avLst/>
          </a:prstGeom>
          <a:solidFill>
            <a:schemeClr val="accent1">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Isosceles Triangle 2"/>
          <p:cNvSpPr/>
          <p:nvPr/>
        </p:nvSpPr>
        <p:spPr>
          <a:xfrm rot="19111800">
            <a:off x="5891183" y="3702148"/>
            <a:ext cx="67979" cy="128294"/>
          </a:xfrm>
          <a:prstGeom prst="triangle">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Isosceles Triangle 10"/>
          <p:cNvSpPr/>
          <p:nvPr/>
        </p:nvSpPr>
        <p:spPr>
          <a:xfrm rot="18977061">
            <a:off x="5375882" y="3495840"/>
            <a:ext cx="67979" cy="128294"/>
          </a:xfrm>
          <a:prstGeom prst="triangle">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p:cNvSpPr/>
          <p:nvPr/>
        </p:nvSpPr>
        <p:spPr>
          <a:xfrm rot="5400000">
            <a:off x="936871" y="1984986"/>
            <a:ext cx="67979" cy="128294"/>
          </a:xfrm>
          <a:prstGeom prst="triangle">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56"/>
          <p:cNvSpPr txBox="1">
            <a:spLocks noChangeArrowheads="1"/>
          </p:cNvSpPr>
          <p:nvPr/>
        </p:nvSpPr>
        <p:spPr bwMode="auto">
          <a:xfrm>
            <a:off x="312621" y="321399"/>
            <a:ext cx="2647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100000"/>
              <a:buChar char="•"/>
              <a:defRPr sz="3200">
                <a:solidFill>
                  <a:srgbClr val="072970"/>
                </a:solidFill>
                <a:latin typeface="Calibri" panose="020F0502020204030204" pitchFamily="34" charset="0"/>
              </a:defRPr>
            </a:lvl1pPr>
            <a:lvl2pPr marL="742950" indent="-285750" eaLnBrk="0" hangingPunct="0">
              <a:spcBef>
                <a:spcPct val="20000"/>
              </a:spcBef>
              <a:buSzPct val="100000"/>
              <a:buChar char="–"/>
              <a:defRPr sz="2800">
                <a:solidFill>
                  <a:srgbClr val="072970"/>
                </a:solidFill>
                <a:latin typeface="Calibri" panose="020F0502020204030204" pitchFamily="34" charset="0"/>
              </a:defRPr>
            </a:lvl2pPr>
            <a:lvl3pPr marL="1143000" indent="-228600" eaLnBrk="0" hangingPunct="0">
              <a:spcBef>
                <a:spcPct val="20000"/>
              </a:spcBef>
              <a:buSzPct val="100000"/>
              <a:buChar char="•"/>
              <a:defRPr sz="2400">
                <a:solidFill>
                  <a:srgbClr val="072970"/>
                </a:solidFill>
                <a:latin typeface="Calibri" panose="020F0502020204030204" pitchFamily="34" charset="0"/>
              </a:defRPr>
            </a:lvl3pPr>
            <a:lvl4pPr marL="1600200" indent="-228600" eaLnBrk="0" hangingPunct="0">
              <a:spcBef>
                <a:spcPct val="20000"/>
              </a:spcBef>
              <a:buSzPct val="100000"/>
              <a:buChar char="–"/>
              <a:defRPr sz="2000">
                <a:solidFill>
                  <a:srgbClr val="072970"/>
                </a:solidFill>
                <a:latin typeface="Calibri" panose="020F0502020204030204" pitchFamily="34" charset="0"/>
              </a:defRPr>
            </a:lvl4pPr>
            <a:lvl5pPr marL="2057400" indent="-228600" eaLnBrk="0" hangingPunct="0">
              <a:spcBef>
                <a:spcPct val="20000"/>
              </a:spcBef>
              <a:buSzPct val="100000"/>
              <a:buChar char="•"/>
              <a:defRPr sz="2000">
                <a:solidFill>
                  <a:srgbClr val="072970"/>
                </a:solidFill>
                <a:latin typeface="Calibri" panose="020F0502020204030204" pitchFamily="34" charset="0"/>
              </a:defRPr>
            </a:lvl5pPr>
            <a:lvl6pPr marL="2514600" indent="-228600" eaLnBrk="0" fontAlgn="base" hangingPunct="0">
              <a:spcBef>
                <a:spcPct val="20000"/>
              </a:spcBef>
              <a:spcAft>
                <a:spcPct val="0"/>
              </a:spcAft>
              <a:buSzPct val="100000"/>
              <a:buChar char="•"/>
              <a:defRPr sz="2000">
                <a:solidFill>
                  <a:srgbClr val="072970"/>
                </a:solidFill>
                <a:latin typeface="Calibri" panose="020F0502020204030204" pitchFamily="34" charset="0"/>
              </a:defRPr>
            </a:lvl6pPr>
            <a:lvl7pPr marL="2971800" indent="-228600" eaLnBrk="0" fontAlgn="base" hangingPunct="0">
              <a:spcBef>
                <a:spcPct val="20000"/>
              </a:spcBef>
              <a:spcAft>
                <a:spcPct val="0"/>
              </a:spcAft>
              <a:buSzPct val="100000"/>
              <a:buChar char="•"/>
              <a:defRPr sz="2000">
                <a:solidFill>
                  <a:srgbClr val="072970"/>
                </a:solidFill>
                <a:latin typeface="Calibri" panose="020F0502020204030204" pitchFamily="34" charset="0"/>
              </a:defRPr>
            </a:lvl7pPr>
            <a:lvl8pPr marL="3429000" indent="-228600" eaLnBrk="0" fontAlgn="base" hangingPunct="0">
              <a:spcBef>
                <a:spcPct val="20000"/>
              </a:spcBef>
              <a:spcAft>
                <a:spcPct val="0"/>
              </a:spcAft>
              <a:buSzPct val="100000"/>
              <a:buChar char="•"/>
              <a:defRPr sz="2000">
                <a:solidFill>
                  <a:srgbClr val="072970"/>
                </a:solidFill>
                <a:latin typeface="Calibri" panose="020F0502020204030204" pitchFamily="34" charset="0"/>
              </a:defRPr>
            </a:lvl8pPr>
            <a:lvl9pPr marL="3886200" indent="-228600" eaLnBrk="0" fontAlgn="base" hangingPunct="0">
              <a:spcBef>
                <a:spcPct val="20000"/>
              </a:spcBef>
              <a:spcAft>
                <a:spcPct val="0"/>
              </a:spcAft>
              <a:buSzPct val="100000"/>
              <a:buChar char="•"/>
              <a:defRPr sz="2000">
                <a:solidFill>
                  <a:srgbClr val="072970"/>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800" b="0"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”Moving haven”  VTS view</a:t>
            </a:r>
            <a:endParaRPr kumimoji="0" lang="sv-SE" altLang="sv-SE"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Freeform 1"/>
          <p:cNvSpPr/>
          <p:nvPr/>
        </p:nvSpPr>
        <p:spPr>
          <a:xfrm>
            <a:off x="571038" y="2051704"/>
            <a:ext cx="6192079" cy="3647661"/>
          </a:xfrm>
          <a:custGeom>
            <a:avLst/>
            <a:gdLst>
              <a:gd name="connsiteX0" fmla="*/ 0 w 6192079"/>
              <a:gd name="connsiteY0" fmla="*/ 0 h 3647661"/>
              <a:gd name="connsiteX1" fmla="*/ 2743200 w 6192079"/>
              <a:gd name="connsiteY1" fmla="*/ 54666 h 3647661"/>
              <a:gd name="connsiteX2" fmla="*/ 6192079 w 6192079"/>
              <a:gd name="connsiteY2" fmla="*/ 3647661 h 3647661"/>
            </a:gdLst>
            <a:ahLst/>
            <a:cxnLst>
              <a:cxn ang="0">
                <a:pos x="connsiteX0" y="connsiteY0"/>
              </a:cxn>
              <a:cxn ang="0">
                <a:pos x="connsiteX1" y="connsiteY1"/>
              </a:cxn>
              <a:cxn ang="0">
                <a:pos x="connsiteX2" y="connsiteY2"/>
              </a:cxn>
            </a:cxnLst>
            <a:rect l="l" t="t" r="r" b="b"/>
            <a:pathLst>
              <a:path w="6192079" h="3647661">
                <a:moveTo>
                  <a:pt x="0" y="0"/>
                </a:moveTo>
                <a:lnTo>
                  <a:pt x="2743200" y="54666"/>
                </a:lnTo>
                <a:lnTo>
                  <a:pt x="6192079" y="3647661"/>
                </a:lnTo>
              </a:path>
            </a:pathLst>
          </a:cu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Freeform 5"/>
          <p:cNvSpPr/>
          <p:nvPr/>
        </p:nvSpPr>
        <p:spPr>
          <a:xfrm>
            <a:off x="536251" y="1490144"/>
            <a:ext cx="6907696" cy="4239039"/>
          </a:xfrm>
          <a:custGeom>
            <a:avLst/>
            <a:gdLst>
              <a:gd name="connsiteX0" fmla="*/ 0 w 6907696"/>
              <a:gd name="connsiteY0" fmla="*/ 0 h 4239039"/>
              <a:gd name="connsiteX1" fmla="*/ 3001618 w 6907696"/>
              <a:gd name="connsiteY1" fmla="*/ 49695 h 4239039"/>
              <a:gd name="connsiteX2" fmla="*/ 6907696 w 6907696"/>
              <a:gd name="connsiteY2" fmla="*/ 4239039 h 4239039"/>
            </a:gdLst>
            <a:ahLst/>
            <a:cxnLst>
              <a:cxn ang="0">
                <a:pos x="connsiteX0" y="connsiteY0"/>
              </a:cxn>
              <a:cxn ang="0">
                <a:pos x="connsiteX1" y="connsiteY1"/>
              </a:cxn>
              <a:cxn ang="0">
                <a:pos x="connsiteX2" y="connsiteY2"/>
              </a:cxn>
            </a:cxnLst>
            <a:rect l="l" t="t" r="r" b="b"/>
            <a:pathLst>
              <a:path w="6907696" h="4239039">
                <a:moveTo>
                  <a:pt x="0" y="0"/>
                </a:moveTo>
                <a:lnTo>
                  <a:pt x="3001618" y="49695"/>
                </a:lnTo>
                <a:lnTo>
                  <a:pt x="6907696" y="4239039"/>
                </a:lnTo>
              </a:path>
            </a:pathLst>
          </a:cu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Freeform 6"/>
          <p:cNvSpPr/>
          <p:nvPr/>
        </p:nvSpPr>
        <p:spPr>
          <a:xfrm>
            <a:off x="531282" y="1276452"/>
            <a:ext cx="7220778" cy="4412974"/>
          </a:xfrm>
          <a:custGeom>
            <a:avLst/>
            <a:gdLst>
              <a:gd name="connsiteX0" fmla="*/ 0 w 7220778"/>
              <a:gd name="connsiteY0" fmla="*/ 0 h 4412974"/>
              <a:gd name="connsiteX1" fmla="*/ 3105978 w 7220778"/>
              <a:gd name="connsiteY1" fmla="*/ 84483 h 4412974"/>
              <a:gd name="connsiteX2" fmla="*/ 7220778 w 7220778"/>
              <a:gd name="connsiteY2" fmla="*/ 4412974 h 4412974"/>
            </a:gdLst>
            <a:ahLst/>
            <a:cxnLst>
              <a:cxn ang="0">
                <a:pos x="connsiteX0" y="connsiteY0"/>
              </a:cxn>
              <a:cxn ang="0">
                <a:pos x="connsiteX1" y="connsiteY1"/>
              </a:cxn>
              <a:cxn ang="0">
                <a:pos x="connsiteX2" y="connsiteY2"/>
              </a:cxn>
            </a:cxnLst>
            <a:rect l="l" t="t" r="r" b="b"/>
            <a:pathLst>
              <a:path w="7220778" h="4412974">
                <a:moveTo>
                  <a:pt x="0" y="0"/>
                </a:moveTo>
                <a:lnTo>
                  <a:pt x="3105978" y="84483"/>
                </a:lnTo>
                <a:lnTo>
                  <a:pt x="7220778" y="4412974"/>
                </a:lnTo>
              </a:path>
            </a:pathLst>
          </a:cu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Freeform 7"/>
          <p:cNvSpPr/>
          <p:nvPr/>
        </p:nvSpPr>
        <p:spPr>
          <a:xfrm>
            <a:off x="516373" y="2305152"/>
            <a:ext cx="5834270" cy="3414092"/>
          </a:xfrm>
          <a:custGeom>
            <a:avLst/>
            <a:gdLst>
              <a:gd name="connsiteX0" fmla="*/ 0 w 5834270"/>
              <a:gd name="connsiteY0" fmla="*/ 0 h 3414092"/>
              <a:gd name="connsiteX1" fmla="*/ 2683565 w 5834270"/>
              <a:gd name="connsiteY1" fmla="*/ 54666 h 3414092"/>
              <a:gd name="connsiteX2" fmla="*/ 5834270 w 5834270"/>
              <a:gd name="connsiteY2" fmla="*/ 3414092 h 3414092"/>
            </a:gdLst>
            <a:ahLst/>
            <a:cxnLst>
              <a:cxn ang="0">
                <a:pos x="connsiteX0" y="connsiteY0"/>
              </a:cxn>
              <a:cxn ang="0">
                <a:pos x="connsiteX1" y="connsiteY1"/>
              </a:cxn>
              <a:cxn ang="0">
                <a:pos x="connsiteX2" y="connsiteY2"/>
              </a:cxn>
            </a:cxnLst>
            <a:rect l="l" t="t" r="r" b="b"/>
            <a:pathLst>
              <a:path w="5834270" h="3414092">
                <a:moveTo>
                  <a:pt x="0" y="0"/>
                </a:moveTo>
                <a:lnTo>
                  <a:pt x="2683565" y="54666"/>
                </a:lnTo>
                <a:lnTo>
                  <a:pt x="5834270" y="3414092"/>
                </a:lnTo>
              </a:path>
            </a:pathLst>
          </a:custGeom>
          <a:noFill/>
          <a:ln>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rot="2973035">
            <a:off x="5257518" y="3491190"/>
            <a:ext cx="309282" cy="158469"/>
          </a:xfrm>
          <a:prstGeom prst="rect">
            <a:avLst/>
          </a:prstGeom>
          <a:noFill/>
          <a:ln>
            <a:solidFill>
              <a:schemeClr val="accent3">
                <a:lumMod val="40000"/>
                <a:lumOff val="60000"/>
              </a:schemeClr>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Rectangle 15"/>
          <p:cNvSpPr/>
          <p:nvPr/>
        </p:nvSpPr>
        <p:spPr>
          <a:xfrm rot="2973035">
            <a:off x="5787609" y="3713166"/>
            <a:ext cx="309282" cy="158469"/>
          </a:xfrm>
          <a:prstGeom prst="rect">
            <a:avLst/>
          </a:prstGeom>
          <a:noFill/>
          <a:ln>
            <a:solidFill>
              <a:schemeClr val="accent3">
                <a:lumMod val="40000"/>
                <a:lumOff val="60000"/>
              </a:schemeClr>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Rectangle 16"/>
          <p:cNvSpPr/>
          <p:nvPr/>
        </p:nvSpPr>
        <p:spPr>
          <a:xfrm rot="2973035">
            <a:off x="6769934" y="4740213"/>
            <a:ext cx="309282" cy="158469"/>
          </a:xfrm>
          <a:prstGeom prst="rect">
            <a:avLst/>
          </a:prstGeom>
          <a:noFill/>
          <a:ln>
            <a:solidFill>
              <a:schemeClr val="accent3">
                <a:lumMod val="40000"/>
                <a:lumOff val="60000"/>
              </a:schemeClr>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 name="Rectangle 17"/>
          <p:cNvSpPr/>
          <p:nvPr/>
        </p:nvSpPr>
        <p:spPr>
          <a:xfrm>
            <a:off x="841204" y="1967185"/>
            <a:ext cx="309282" cy="158469"/>
          </a:xfrm>
          <a:prstGeom prst="rect">
            <a:avLst/>
          </a:prstGeom>
          <a:noFill/>
          <a:ln>
            <a:solidFill>
              <a:schemeClr val="accent3">
                <a:lumMod val="40000"/>
                <a:lumOff val="60000"/>
              </a:schemeClr>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Isosceles Triangle 18"/>
          <p:cNvSpPr/>
          <p:nvPr/>
        </p:nvSpPr>
        <p:spPr>
          <a:xfrm rot="19111800">
            <a:off x="6928166" y="4788831"/>
            <a:ext cx="67979" cy="128294"/>
          </a:xfrm>
          <a:prstGeom prst="triangle">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9475996" y="327199"/>
            <a:ext cx="1601016" cy="369332"/>
          </a:xfrm>
          <a:prstGeom prst="rect">
            <a:avLst/>
          </a:prstGeom>
          <a:solidFill>
            <a:srgbClr val="FFC000"/>
          </a:solidFill>
        </p:spPr>
        <p:txBody>
          <a:bodyPr wrap="none">
            <a:spAutoFit/>
          </a:bodyPr>
          <a:lstStyle/>
          <a:p>
            <a:r>
              <a:rPr lang="sv-SE" dirty="0" smtClean="0"/>
              <a:t>Moving havens</a:t>
            </a:r>
            <a:endParaRPr lang="sv-SE" dirty="0"/>
          </a:p>
        </p:txBody>
      </p:sp>
      <p:pic>
        <p:nvPicPr>
          <p:cNvPr id="2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0704" y="5332863"/>
            <a:ext cx="3676364" cy="6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TextBox 9"/>
          <p:cNvSpPr txBox="1"/>
          <p:nvPr/>
        </p:nvSpPr>
        <p:spPr>
          <a:xfrm>
            <a:off x="2065731" y="5260157"/>
            <a:ext cx="543739" cy="276999"/>
          </a:xfrm>
          <a:prstGeom prst="rect">
            <a:avLst/>
          </a:prstGeom>
          <a:noFill/>
        </p:spPr>
        <p:txBody>
          <a:bodyPr wrap="none" rtlCol="0">
            <a:spAutoFit/>
          </a:bodyPr>
          <a:lstStyle/>
          <a:p>
            <a:r>
              <a:rPr lang="sv-SE" sz="1200" dirty="0" smtClean="0">
                <a:solidFill>
                  <a:schemeClr val="bg1"/>
                </a:solidFill>
              </a:rPr>
              <a:t>+ 1 hr</a:t>
            </a:r>
            <a:endParaRPr lang="en-GB" sz="1200" dirty="0">
              <a:solidFill>
                <a:schemeClr val="bg1"/>
              </a:solidFill>
            </a:endParaRPr>
          </a:p>
        </p:txBody>
      </p:sp>
      <p:sp>
        <p:nvSpPr>
          <p:cNvPr id="22" name="TextBox 21"/>
          <p:cNvSpPr txBox="1"/>
          <p:nvPr/>
        </p:nvSpPr>
        <p:spPr>
          <a:xfrm>
            <a:off x="620704" y="5260157"/>
            <a:ext cx="513282" cy="276999"/>
          </a:xfrm>
          <a:prstGeom prst="rect">
            <a:avLst/>
          </a:prstGeom>
          <a:noFill/>
        </p:spPr>
        <p:txBody>
          <a:bodyPr wrap="none" rtlCol="0">
            <a:spAutoFit/>
          </a:bodyPr>
          <a:lstStyle/>
          <a:p>
            <a:r>
              <a:rPr lang="sv-SE" sz="1200" dirty="0" smtClean="0">
                <a:solidFill>
                  <a:schemeClr val="bg1"/>
                </a:solidFill>
              </a:rPr>
              <a:t>- 1 hr</a:t>
            </a:r>
            <a:endParaRPr lang="en-GB" sz="1200" dirty="0">
              <a:solidFill>
                <a:schemeClr val="bg1"/>
              </a:solidFill>
            </a:endParaRPr>
          </a:p>
        </p:txBody>
      </p:sp>
      <p:cxnSp>
        <p:nvCxnSpPr>
          <p:cNvPr id="9" name="Straight Connector 8"/>
          <p:cNvCxnSpPr/>
          <p:nvPr/>
        </p:nvCxnSpPr>
        <p:spPr>
          <a:xfrm>
            <a:off x="841204" y="5260157"/>
            <a:ext cx="1510784"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550709" y="5104618"/>
            <a:ext cx="89555" cy="2498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xtBox 22"/>
          <p:cNvSpPr txBox="1"/>
          <p:nvPr/>
        </p:nvSpPr>
        <p:spPr>
          <a:xfrm>
            <a:off x="1354486" y="5260157"/>
            <a:ext cx="475836" cy="276999"/>
          </a:xfrm>
          <a:prstGeom prst="rect">
            <a:avLst/>
          </a:prstGeom>
          <a:noFill/>
        </p:spPr>
        <p:txBody>
          <a:bodyPr wrap="none" rtlCol="0">
            <a:spAutoFit/>
          </a:bodyPr>
          <a:lstStyle/>
          <a:p>
            <a:r>
              <a:rPr lang="sv-SE" sz="1200" dirty="0" smtClean="0">
                <a:solidFill>
                  <a:schemeClr val="bg1"/>
                </a:solidFill>
              </a:rPr>
              <a:t>Now</a:t>
            </a:r>
            <a:endParaRPr lang="en-GB" sz="1200" dirty="0">
              <a:solidFill>
                <a:schemeClr val="bg1"/>
              </a:solidFill>
            </a:endParaRPr>
          </a:p>
        </p:txBody>
      </p:sp>
    </p:spTree>
    <p:extLst>
      <p:ext uri="{BB962C8B-B14F-4D97-AF65-F5344CB8AC3E}">
        <p14:creationId xmlns:p14="http://schemas.microsoft.com/office/powerpoint/2010/main" val="31490986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1" y="510118"/>
            <a:ext cx="11300883"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61862" y="5441088"/>
            <a:ext cx="7465377" cy="707886"/>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Calibri"/>
                <a:ea typeface="+mn-ea"/>
                <a:cs typeface="Arial" charset="0"/>
              </a:rPr>
              <a:t>Moving haven in ECDIS during a technical tests Korea 2013</a:t>
            </a:r>
            <a:br>
              <a:rPr kumimoji="0" lang="en-GB" sz="2400" b="0" i="0" u="none" strike="noStrike" kern="1200" cap="none" spc="0" normalizeH="0" baseline="0" noProof="0" dirty="0" smtClean="0">
                <a:ln>
                  <a:noFill/>
                </a:ln>
                <a:solidFill>
                  <a:schemeClr val="bg1"/>
                </a:solidFill>
                <a:effectLst/>
                <a:uLnTx/>
                <a:uFillTx/>
                <a:latin typeface="Calibri"/>
                <a:ea typeface="+mn-ea"/>
                <a:cs typeface="Arial" charset="0"/>
              </a:rPr>
            </a:br>
            <a:r>
              <a:rPr kumimoji="0" lang="en-GB" sz="1600" b="0" i="0" u="none" strike="noStrike" kern="1200" cap="none" spc="0" normalizeH="0" baseline="0" noProof="0" dirty="0" smtClean="0">
                <a:ln>
                  <a:noFill/>
                </a:ln>
                <a:solidFill>
                  <a:schemeClr val="bg1"/>
                </a:solidFill>
                <a:effectLst/>
                <a:uLnTx/>
                <a:uFillTx/>
                <a:latin typeface="Calibri"/>
                <a:ea typeface="+mn-ea"/>
                <a:cs typeface="Arial" charset="0"/>
              </a:rPr>
              <a:t>(For safety reasons the ship was not allowed to navigate using the Safe haven)</a:t>
            </a:r>
            <a:endParaRPr kumimoji="0" lang="en-GB" sz="2400" b="0" i="0" u="none" strike="noStrike" kern="1200" cap="none" spc="0" normalizeH="0" baseline="0" noProof="0" dirty="0">
              <a:ln>
                <a:noFill/>
              </a:ln>
              <a:solidFill>
                <a:schemeClr val="bg1"/>
              </a:solidFill>
              <a:effectLst/>
              <a:uLnTx/>
              <a:uFillTx/>
              <a:latin typeface="Calibri"/>
              <a:ea typeface="+mn-ea"/>
              <a:cs typeface="Arial" charset="0"/>
            </a:endParaRPr>
          </a:p>
        </p:txBody>
      </p:sp>
      <p:sp>
        <p:nvSpPr>
          <p:cNvPr id="2" name="TextBox 1"/>
          <p:cNvSpPr txBox="1"/>
          <p:nvPr/>
        </p:nvSpPr>
        <p:spPr>
          <a:xfrm>
            <a:off x="8640148" y="3974840"/>
            <a:ext cx="17579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Conning window</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 name="Straight Arrow Connector 3"/>
          <p:cNvCxnSpPr>
            <a:stCxn id="2" idx="3"/>
          </p:cNvCxnSpPr>
          <p:nvPr/>
        </p:nvCxnSpPr>
        <p:spPr>
          <a:xfrm flipV="1">
            <a:off x="10398065" y="3699588"/>
            <a:ext cx="448301" cy="45991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320152" y="2699657"/>
            <a:ext cx="15112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Moving haven</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4043274" y="1551991"/>
            <a:ext cx="5870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Ship</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4"/>
          <a:stretch>
            <a:fillRect/>
          </a:stretch>
        </p:blipFill>
        <p:spPr>
          <a:xfrm>
            <a:off x="275178" y="3249344"/>
            <a:ext cx="3390511" cy="2005363"/>
          </a:xfrm>
          <a:prstGeom prst="rect">
            <a:avLst/>
          </a:prstGeom>
        </p:spPr>
      </p:pic>
      <p:sp>
        <p:nvSpPr>
          <p:cNvPr id="11" name="Rectangle 10"/>
          <p:cNvSpPr/>
          <p:nvPr/>
        </p:nvSpPr>
        <p:spPr>
          <a:xfrm>
            <a:off x="9475996" y="327199"/>
            <a:ext cx="1601016" cy="369332"/>
          </a:xfrm>
          <a:prstGeom prst="rect">
            <a:avLst/>
          </a:prstGeom>
          <a:solidFill>
            <a:srgbClr val="FFC000"/>
          </a:solidFill>
        </p:spPr>
        <p:txBody>
          <a:bodyPr wrap="none">
            <a:spAutoFit/>
          </a:bodyPr>
          <a:lstStyle/>
          <a:p>
            <a:r>
              <a:rPr lang="sv-SE" dirty="0" smtClean="0"/>
              <a:t>Moving havens</a:t>
            </a:r>
            <a:endParaRPr lang="sv-SE" dirty="0"/>
          </a:p>
        </p:txBody>
      </p:sp>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0704" y="5332863"/>
            <a:ext cx="3676364" cy="6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92137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30990" y="1006061"/>
            <a:ext cx="10515600" cy="4351338"/>
          </a:xfrm>
        </p:spPr>
        <p:txBody>
          <a:bodyPr/>
          <a:lstStyle/>
          <a:p>
            <a:pPr marL="0" indent="0">
              <a:buNone/>
            </a:pPr>
            <a:r>
              <a:rPr lang="en-US" sz="4000" i="1" dirty="0"/>
              <a:t>Implementation is lagging</a:t>
            </a:r>
            <a:endParaRPr lang="sv-SE" dirty="0" smtClean="0"/>
          </a:p>
          <a:p>
            <a:r>
              <a:rPr lang="sv-SE" dirty="0" smtClean="0"/>
              <a:t>”10 yrs for IMO implementation”</a:t>
            </a:r>
          </a:p>
          <a:p>
            <a:r>
              <a:rPr lang="sv-SE" dirty="0" smtClean="0"/>
              <a:t>The future offers no suspension</a:t>
            </a:r>
          </a:p>
          <a:p>
            <a:endParaRPr lang="en-GB" dirty="0"/>
          </a:p>
        </p:txBody>
      </p:sp>
    </p:spTree>
    <p:extLst>
      <p:ext uri="{BB962C8B-B14F-4D97-AF65-F5344CB8AC3E}">
        <p14:creationId xmlns:p14="http://schemas.microsoft.com/office/powerpoint/2010/main" val="12076445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74226" y="0"/>
            <a:ext cx="7364900" cy="6284421"/>
          </a:xfrm>
          <a:prstGeom prst="rect">
            <a:avLst/>
          </a:prstGeom>
        </p:spPr>
      </p:pic>
      <p:pic>
        <p:nvPicPr>
          <p:cNvPr id="3" name="Picture 2"/>
          <p:cNvPicPr>
            <a:picLocks noChangeAspect="1"/>
          </p:cNvPicPr>
          <p:nvPr/>
        </p:nvPicPr>
        <p:blipFill>
          <a:blip r:embed="rId3"/>
          <a:stretch>
            <a:fillRect/>
          </a:stretch>
        </p:blipFill>
        <p:spPr>
          <a:xfrm rot="21043522">
            <a:off x="258990" y="767255"/>
            <a:ext cx="3649575" cy="4749915"/>
          </a:xfrm>
          <a:prstGeom prst="rect">
            <a:avLst/>
          </a:prstGeom>
          <a:ln>
            <a:solidFill>
              <a:schemeClr val="tx1"/>
            </a:solidFill>
          </a:ln>
        </p:spPr>
      </p:pic>
    </p:spTree>
    <p:extLst>
      <p:ext uri="{BB962C8B-B14F-4D97-AF65-F5344CB8AC3E}">
        <p14:creationId xmlns:p14="http://schemas.microsoft.com/office/powerpoint/2010/main" val="11384488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6278" y="888707"/>
            <a:ext cx="8293916" cy="1200329"/>
          </a:xfrm>
          <a:prstGeom prst="rect">
            <a:avLst/>
          </a:prstGeom>
        </p:spPr>
        <p:txBody>
          <a:bodyPr wrap="square">
            <a:spAutoFit/>
          </a:bodyPr>
          <a:lstStyle/>
          <a:p>
            <a:pPr marL="380990" marR="0" lvl="0" indent="-38099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33333"/>
                </a:solidFill>
                <a:effectLst/>
                <a:uLnTx/>
                <a:uFillTx/>
                <a:latin typeface="Calibri"/>
                <a:ea typeface="+mn-ea"/>
                <a:cs typeface="Arial" panose="020B0604020202020204" pitchFamily="34" charset="0"/>
              </a:rPr>
              <a:t>Warming climate is likely to raise this year’s temperature to 1° Celsius above the pre-industrial era,</a:t>
            </a:r>
            <a:br>
              <a:rPr kumimoji="0" lang="en-GB" sz="2400" b="0" i="0" u="none" strike="noStrike" kern="1200" cap="none" spc="0" normalizeH="0" baseline="0" noProof="0" dirty="0">
                <a:ln>
                  <a:noFill/>
                </a:ln>
                <a:solidFill>
                  <a:srgbClr val="333333"/>
                </a:solidFill>
                <a:effectLst/>
                <a:uLnTx/>
                <a:uFillTx/>
                <a:latin typeface="Calibri"/>
                <a:ea typeface="+mn-ea"/>
                <a:cs typeface="Arial" panose="020B0604020202020204" pitchFamily="34" charset="0"/>
              </a:rPr>
            </a:br>
            <a:endParaRPr kumimoji="0" lang="en-GB" sz="2400" b="0" i="0" u="none" strike="noStrike" kern="1200" cap="none" spc="0" normalizeH="0" baseline="0" noProof="0" dirty="0">
              <a:ln>
                <a:noFill/>
              </a:ln>
              <a:solidFill>
                <a:srgbClr val="333333"/>
              </a:solidFill>
              <a:effectLst/>
              <a:uLnTx/>
              <a:uFillTx/>
              <a:latin typeface="Calibri"/>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340021" y="1750306"/>
            <a:ext cx="5591127" cy="4561181"/>
          </a:xfrm>
          <a:prstGeom prst="rect">
            <a:avLst/>
          </a:prstGeom>
        </p:spPr>
      </p:pic>
      <p:sp>
        <p:nvSpPr>
          <p:cNvPr id="4" name="Rectangle 3"/>
          <p:cNvSpPr/>
          <p:nvPr/>
        </p:nvSpPr>
        <p:spPr>
          <a:xfrm>
            <a:off x="751548" y="2245879"/>
            <a:ext cx="5588473" cy="193899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The UN Paris Agreement on climate change aims to ensure increases in global temperature are less than 2°C above ‘pre-industrial’ levels, with an aspirational 1.5°C limit.</a:t>
            </a:r>
            <a:endParaRPr kumimoji="0" lang="sv-SE" sz="24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02157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522915">
            <a:off x="723438" y="326966"/>
            <a:ext cx="1754469" cy="2479503"/>
          </a:xfrm>
          <a:prstGeom prst="rect">
            <a:avLst/>
          </a:prstGeom>
          <a:ln>
            <a:solidFill>
              <a:schemeClr val="accent1"/>
            </a:solidFill>
          </a:ln>
        </p:spPr>
      </p:pic>
      <p:sp>
        <p:nvSpPr>
          <p:cNvPr id="4" name="TextBox 3"/>
          <p:cNvSpPr txBox="1"/>
          <p:nvPr/>
        </p:nvSpPr>
        <p:spPr>
          <a:xfrm>
            <a:off x="1646219" y="3441470"/>
            <a:ext cx="8066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2018</a:t>
            </a:r>
            <a:endParaRPr kumimoji="0" lang="sv-SE"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900448" y="116945"/>
            <a:ext cx="6221385" cy="6491880"/>
          </a:xfrm>
          <a:prstGeom prst="rect">
            <a:avLst/>
          </a:prstGeom>
        </p:spPr>
      </p:pic>
      <p:sp>
        <p:nvSpPr>
          <p:cNvPr id="2" name="Rectangle 1"/>
          <p:cNvSpPr/>
          <p:nvPr/>
        </p:nvSpPr>
        <p:spPr>
          <a:xfrm>
            <a:off x="7089341" y="1576627"/>
            <a:ext cx="1265249" cy="5065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330630" y="1787137"/>
            <a:ext cx="567937" cy="5065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6972887" y="2701537"/>
            <a:ext cx="1087984" cy="31495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5736210" y="2474535"/>
            <a:ext cx="665093" cy="4036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838358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80683" y="1767241"/>
            <a:ext cx="9579841" cy="1109183"/>
          </a:xfrm>
        </p:spPr>
        <p:txBody>
          <a:bodyPr/>
          <a:lstStyle/>
          <a:p>
            <a:pPr marL="0" indent="0">
              <a:buNone/>
            </a:pPr>
            <a:r>
              <a:rPr lang="sv-SE" sz="4400" dirty="0" smtClean="0"/>
              <a:t>”10 yrs for IMO to make a decision”</a:t>
            </a:r>
            <a:endParaRPr lang="sv-SE" dirty="0" smtClean="0"/>
          </a:p>
        </p:txBody>
      </p:sp>
      <p:pic>
        <p:nvPicPr>
          <p:cNvPr id="4" name="Picture 3"/>
          <p:cNvPicPr>
            <a:picLocks noChangeAspect="1"/>
          </p:cNvPicPr>
          <p:nvPr/>
        </p:nvPicPr>
        <p:blipFill>
          <a:blip r:embed="rId2"/>
          <a:stretch>
            <a:fillRect/>
          </a:stretch>
        </p:blipFill>
        <p:spPr>
          <a:xfrm>
            <a:off x="2092266" y="3141762"/>
            <a:ext cx="2919603" cy="1854132"/>
          </a:xfrm>
          <a:prstGeom prst="rect">
            <a:avLst/>
          </a:prstGeom>
        </p:spPr>
      </p:pic>
      <p:pic>
        <p:nvPicPr>
          <p:cNvPr id="5" name="Picture 4"/>
          <p:cNvPicPr>
            <a:picLocks noChangeAspect="1"/>
          </p:cNvPicPr>
          <p:nvPr/>
        </p:nvPicPr>
        <p:blipFill>
          <a:blip r:embed="rId3"/>
          <a:stretch>
            <a:fillRect/>
          </a:stretch>
        </p:blipFill>
        <p:spPr>
          <a:xfrm>
            <a:off x="5241055" y="3318485"/>
            <a:ext cx="5176941" cy="1677409"/>
          </a:xfrm>
          <a:prstGeom prst="rect">
            <a:avLst/>
          </a:prstGeom>
        </p:spPr>
      </p:pic>
      <p:sp>
        <p:nvSpPr>
          <p:cNvPr id="2" name="TextBox 1"/>
          <p:cNvSpPr txBox="1"/>
          <p:nvPr/>
        </p:nvSpPr>
        <p:spPr>
          <a:xfrm>
            <a:off x="4495587" y="5238119"/>
            <a:ext cx="2406428" cy="646331"/>
          </a:xfrm>
          <a:prstGeom prst="rect">
            <a:avLst/>
          </a:prstGeom>
          <a:noFill/>
        </p:spPr>
        <p:txBody>
          <a:bodyPr wrap="none" rtlCol="0">
            <a:spAutoFit/>
          </a:bodyPr>
          <a:lstStyle/>
          <a:p>
            <a:r>
              <a:rPr lang="sv-SE" sz="3600" dirty="0" smtClean="0"/>
              <a:t>2009 - 2011</a:t>
            </a:r>
            <a:endParaRPr lang="en-GB" sz="3600" dirty="0"/>
          </a:p>
        </p:txBody>
      </p:sp>
    </p:spTree>
    <p:extLst>
      <p:ext uri="{BB962C8B-B14F-4D97-AF65-F5344CB8AC3E}">
        <p14:creationId xmlns:p14="http://schemas.microsoft.com/office/powerpoint/2010/main" val="3809860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p:cNvPicPr>
            <a:picLocks noChangeAspect="1" noChangeArrowheads="1"/>
          </p:cNvPicPr>
          <p:nvPr/>
        </p:nvPicPr>
        <p:blipFill>
          <a:blip r:embed="rId2">
            <a:extLst>
              <a:ext uri="{28A0092B-C50C-407E-A947-70E740481C1C}">
                <a14:useLocalDpi xmlns:a14="http://schemas.microsoft.com/office/drawing/2010/main" val="0"/>
              </a:ext>
            </a:extLst>
          </a:blip>
          <a:srcRect l="11208" r="5241"/>
          <a:stretch>
            <a:fillRect/>
          </a:stretch>
        </p:blipFill>
        <p:spPr bwMode="auto">
          <a:xfrm>
            <a:off x="2016126" y="633414"/>
            <a:ext cx="6729413"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1575" y="4291013"/>
            <a:ext cx="1606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353426" y="692151"/>
            <a:ext cx="2062163" cy="1014413"/>
          </a:xfrm>
          <a:prstGeom prst="rect">
            <a:avLst/>
          </a:prstGeom>
          <a:noFill/>
        </p:spPr>
        <p:txBody>
          <a:bodyPr wrap="none">
            <a:spAutoFit/>
          </a:bodyPr>
          <a:lstStyle/>
          <a:p>
            <a:pPr eaLnBrk="0" fontAlgn="base" hangingPunct="0">
              <a:spcBef>
                <a:spcPct val="0"/>
              </a:spcBef>
              <a:spcAft>
                <a:spcPct val="0"/>
              </a:spcAft>
              <a:defRPr/>
            </a:pPr>
            <a:r>
              <a:rPr lang="en-US" sz="2000" b="1" dirty="0">
                <a:solidFill>
                  <a:srgbClr val="000000"/>
                </a:solidFill>
                <a:latin typeface="Calibri"/>
              </a:rPr>
              <a:t>North Sea Region</a:t>
            </a:r>
          </a:p>
          <a:p>
            <a:pPr eaLnBrk="0" fontAlgn="base" hangingPunct="0">
              <a:spcBef>
                <a:spcPct val="0"/>
              </a:spcBef>
              <a:spcAft>
                <a:spcPct val="0"/>
              </a:spcAft>
              <a:defRPr/>
            </a:pPr>
            <a:r>
              <a:rPr lang="en-US" sz="2000" b="1" dirty="0">
                <a:solidFill>
                  <a:srgbClr val="000000"/>
                </a:solidFill>
                <a:latin typeface="Calibri"/>
              </a:rPr>
              <a:t>estimated traffic </a:t>
            </a:r>
          </a:p>
          <a:p>
            <a:pPr eaLnBrk="0" fontAlgn="base" hangingPunct="0">
              <a:spcBef>
                <a:spcPct val="0"/>
              </a:spcBef>
              <a:spcAft>
                <a:spcPct val="0"/>
              </a:spcAft>
              <a:defRPr/>
            </a:pPr>
            <a:r>
              <a:rPr lang="en-US" sz="2000" b="1" dirty="0">
                <a:solidFill>
                  <a:srgbClr val="000000"/>
                </a:solidFill>
                <a:latin typeface="Calibri"/>
              </a:rPr>
              <a:t>2025 (2012)</a:t>
            </a:r>
          </a:p>
        </p:txBody>
      </p:sp>
    </p:spTree>
    <p:extLst>
      <p:ext uri="{BB962C8B-B14F-4D97-AF65-F5344CB8AC3E}">
        <p14:creationId xmlns:p14="http://schemas.microsoft.com/office/powerpoint/2010/main" val="22482362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6671"/>
            <a:ext cx="12185474" cy="5070902"/>
          </a:xfrm>
          <a:prstGeom prst="rect">
            <a:avLst/>
          </a:prstGeom>
        </p:spPr>
      </p:pic>
      <p:sp>
        <p:nvSpPr>
          <p:cNvPr id="5" name="Rectangle 4"/>
          <p:cNvSpPr/>
          <p:nvPr/>
        </p:nvSpPr>
        <p:spPr>
          <a:xfrm>
            <a:off x="484934" y="5733208"/>
            <a:ext cx="4554965" cy="523220"/>
          </a:xfrm>
          <a:prstGeom prst="rect">
            <a:avLst/>
          </a:prstGeom>
        </p:spPr>
        <p:txBody>
          <a:bodyPr wrap="none">
            <a:spAutoFit/>
          </a:bodyPr>
          <a:lstStyle/>
          <a:p>
            <a:r>
              <a:rPr lang="en-GB" sz="2800" dirty="0"/>
              <a:t>https://</a:t>
            </a:r>
            <a:r>
              <a:rPr lang="en-GB" sz="2800" dirty="0" smtClean="0"/>
              <a:t>www.4coffshore.com</a:t>
            </a:r>
            <a:endParaRPr lang="en-GB" sz="2800" dirty="0"/>
          </a:p>
        </p:txBody>
      </p:sp>
    </p:spTree>
    <p:extLst>
      <p:ext uri="{BB962C8B-B14F-4D97-AF65-F5344CB8AC3E}">
        <p14:creationId xmlns:p14="http://schemas.microsoft.com/office/powerpoint/2010/main" val="2684636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rot="21290553">
            <a:off x="8160021" y="5774635"/>
            <a:ext cx="1461053" cy="352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10;&lt;p&gt;Salmars gigantmerde er pÃ¥ vei inn FrÃ¸yafjorden. Merden er over 80 meter hÃ¸y, ifÃ¸lge iLaks.Â &lt;/p&gt;&#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29750" cy="52959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8890438" y="-357188"/>
            <a:ext cx="3304425" cy="4536730"/>
          </a:xfrm>
          <a:prstGeom prst="rect">
            <a:avLst/>
          </a:prstGeom>
        </p:spPr>
      </p:pic>
      <p:pic>
        <p:nvPicPr>
          <p:cNvPr id="4" name="Picture 3"/>
          <p:cNvPicPr>
            <a:picLocks noChangeAspect="1"/>
          </p:cNvPicPr>
          <p:nvPr/>
        </p:nvPicPr>
        <p:blipFill>
          <a:blip r:embed="rId4"/>
          <a:stretch>
            <a:fillRect/>
          </a:stretch>
        </p:blipFill>
        <p:spPr>
          <a:xfrm rot="587363">
            <a:off x="7962356" y="3255778"/>
            <a:ext cx="4896292" cy="4080243"/>
          </a:xfrm>
          <a:prstGeom prst="rect">
            <a:avLst/>
          </a:prstGeom>
          <a:ln>
            <a:solidFill>
              <a:schemeClr val="tx1"/>
            </a:solidFill>
          </a:ln>
        </p:spPr>
      </p:pic>
      <p:sp>
        <p:nvSpPr>
          <p:cNvPr id="6" name="Oval 5"/>
          <p:cNvSpPr/>
          <p:nvPr/>
        </p:nvSpPr>
        <p:spPr>
          <a:xfrm>
            <a:off x="10415584" y="76198"/>
            <a:ext cx="209550" cy="2095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71463" y="5538788"/>
            <a:ext cx="4772025" cy="646331"/>
          </a:xfrm>
          <a:prstGeom prst="rect">
            <a:avLst/>
          </a:prstGeom>
          <a:noFill/>
        </p:spPr>
        <p:txBody>
          <a:bodyPr wrap="square" rtlCol="0">
            <a:spAutoFit/>
          </a:bodyPr>
          <a:lstStyle/>
          <a:p>
            <a:r>
              <a:rPr lang="sv-SE" dirty="0" smtClean="0">
                <a:solidFill>
                  <a:schemeClr val="bg1"/>
                </a:solidFill>
              </a:rPr>
              <a:t>9 September 2018</a:t>
            </a:r>
            <a:r>
              <a:rPr lang="sv-SE" dirty="0">
                <a:solidFill>
                  <a:schemeClr val="bg1"/>
                </a:solidFill>
              </a:rPr>
              <a:t>.</a:t>
            </a:r>
            <a:r>
              <a:rPr lang="sv-SE" dirty="0" smtClean="0">
                <a:solidFill>
                  <a:schemeClr val="bg1"/>
                </a:solidFill>
              </a:rPr>
              <a:t> A new aera in ocean farming The 1st generation sea salmon</a:t>
            </a:r>
            <a:endParaRPr lang="en-GB" dirty="0">
              <a:solidFill>
                <a:schemeClr val="bg1"/>
              </a:solidFill>
            </a:endParaRPr>
          </a:p>
        </p:txBody>
      </p:sp>
    </p:spTree>
    <p:extLst>
      <p:ext uri="{BB962C8B-B14F-4D97-AF65-F5344CB8AC3E}">
        <p14:creationId xmlns:p14="http://schemas.microsoft.com/office/powerpoint/2010/main" val="3970633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75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123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63672">
            <a:off x="405536" y="-70333"/>
            <a:ext cx="5087874" cy="6743319"/>
          </a:xfrm>
          <a:prstGeom prst="rect">
            <a:avLst/>
          </a:prstGeom>
          <a:ln>
            <a:solidFill>
              <a:schemeClr val="tx1"/>
            </a:solidFill>
          </a:ln>
        </p:spPr>
      </p:pic>
      <p:sp>
        <p:nvSpPr>
          <p:cNvPr id="3" name="Content Placeholder 2"/>
          <p:cNvSpPr txBox="1">
            <a:spLocks/>
          </p:cNvSpPr>
          <p:nvPr/>
        </p:nvSpPr>
        <p:spPr bwMode="auto">
          <a:xfrm>
            <a:off x="4776785" y="2558962"/>
            <a:ext cx="7043407" cy="148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Arial"/>
                <a:ea typeface="+mn-ea"/>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n-ea"/>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2133" kern="1200">
                <a:solidFill>
                  <a:schemeClr val="tx1"/>
                </a:solidFill>
                <a:latin typeface="Arial"/>
                <a:ea typeface="+mn-ea"/>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r">
              <a:buFont typeface="Arial" panose="020B0604020202020204" pitchFamily="34" charset="0"/>
              <a:buNone/>
            </a:pPr>
            <a:r>
              <a:rPr lang="en-US" sz="4000" i="1" dirty="0" smtClean="0"/>
              <a:t>Implementation is lagging</a:t>
            </a:r>
            <a:endParaRPr lang="sv-SE" dirty="0" smtClean="0"/>
          </a:p>
          <a:p>
            <a:pPr marL="0" indent="0" algn="r">
              <a:buNone/>
            </a:pPr>
            <a:r>
              <a:rPr lang="sv-SE" dirty="0" smtClean="0"/>
              <a:t>The future offers no suspension</a:t>
            </a:r>
          </a:p>
          <a:p>
            <a:pPr algn="r"/>
            <a:endParaRPr lang="en-GB" dirty="0"/>
          </a:p>
        </p:txBody>
      </p:sp>
      <p:sp>
        <p:nvSpPr>
          <p:cNvPr id="4" name="TextBox 3"/>
          <p:cNvSpPr txBox="1"/>
          <p:nvPr/>
        </p:nvSpPr>
        <p:spPr>
          <a:xfrm>
            <a:off x="5948367" y="166152"/>
            <a:ext cx="2578013" cy="369332"/>
          </a:xfrm>
          <a:prstGeom prst="rect">
            <a:avLst/>
          </a:prstGeom>
          <a:noFill/>
        </p:spPr>
        <p:txBody>
          <a:bodyPr wrap="none" rtlCol="0">
            <a:spAutoFit/>
          </a:bodyPr>
          <a:lstStyle/>
          <a:p>
            <a:r>
              <a:rPr lang="sv-SE" dirty="0" smtClean="0"/>
              <a:t>The Guardian 8 Oct. 2018</a:t>
            </a:r>
            <a:endParaRPr lang="en-GB" dirty="0"/>
          </a:p>
        </p:txBody>
      </p:sp>
      <p:sp>
        <p:nvSpPr>
          <p:cNvPr id="5" name="Rectangle 4"/>
          <p:cNvSpPr/>
          <p:nvPr/>
        </p:nvSpPr>
        <p:spPr>
          <a:xfrm>
            <a:off x="5948367" y="535484"/>
            <a:ext cx="5641828" cy="584775"/>
          </a:xfrm>
          <a:prstGeom prst="rect">
            <a:avLst/>
          </a:prstGeom>
        </p:spPr>
        <p:txBody>
          <a:bodyPr wrap="square">
            <a:spAutoFit/>
          </a:bodyPr>
          <a:lstStyle/>
          <a:p>
            <a:r>
              <a:rPr lang="en-GB" sz="1600" dirty="0">
                <a:hlinkClick r:id="rId3"/>
              </a:rPr>
              <a:t>https://</a:t>
            </a:r>
            <a:r>
              <a:rPr lang="en-GB" sz="1600" dirty="0" smtClean="0">
                <a:hlinkClick r:id="rId3"/>
              </a:rPr>
              <a:t>www.theguardian.com/environment/2018/oct/08/global-warming-must-not-exceed-15c-warns-landmark-un-report</a:t>
            </a:r>
            <a:r>
              <a:rPr lang="en-GB" sz="1600" dirty="0" smtClean="0"/>
              <a:t> </a:t>
            </a:r>
            <a:endParaRPr lang="en-GB" sz="1600" dirty="0"/>
          </a:p>
        </p:txBody>
      </p:sp>
    </p:spTree>
    <p:extLst>
      <p:ext uri="{BB962C8B-B14F-4D97-AF65-F5344CB8AC3E}">
        <p14:creationId xmlns:p14="http://schemas.microsoft.com/office/powerpoint/2010/main" val="752825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63672">
            <a:off x="405536" y="-70333"/>
            <a:ext cx="5087874" cy="6743319"/>
          </a:xfrm>
          <a:prstGeom prst="rect">
            <a:avLst/>
          </a:prstGeom>
          <a:ln>
            <a:solidFill>
              <a:schemeClr val="tx1"/>
            </a:solidFill>
          </a:ln>
        </p:spPr>
      </p:pic>
      <p:sp>
        <p:nvSpPr>
          <p:cNvPr id="3" name="Content Placeholder 2"/>
          <p:cNvSpPr txBox="1">
            <a:spLocks/>
          </p:cNvSpPr>
          <p:nvPr/>
        </p:nvSpPr>
        <p:spPr bwMode="auto">
          <a:xfrm>
            <a:off x="4776785" y="2558962"/>
            <a:ext cx="7043407" cy="12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Arial"/>
                <a:ea typeface="+mn-ea"/>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n-ea"/>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2133" kern="1200">
                <a:solidFill>
                  <a:schemeClr val="tx1"/>
                </a:solidFill>
                <a:latin typeface="Arial"/>
                <a:ea typeface="+mn-ea"/>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r">
              <a:buFont typeface="Arial" panose="020B0604020202020204" pitchFamily="34" charset="0"/>
              <a:buNone/>
            </a:pPr>
            <a:r>
              <a:rPr lang="en-US" sz="4000" i="1" dirty="0" smtClean="0"/>
              <a:t>Implementation is lagging</a:t>
            </a:r>
            <a:endParaRPr lang="sv-SE" dirty="0" smtClean="0"/>
          </a:p>
          <a:p>
            <a:pPr marL="0" indent="0" algn="r">
              <a:buNone/>
            </a:pPr>
            <a:r>
              <a:rPr lang="sv-SE" dirty="0" smtClean="0"/>
              <a:t>The future offers no suspension</a:t>
            </a:r>
            <a:endParaRPr lang="sv-SE" dirty="0"/>
          </a:p>
          <a:p>
            <a:pPr marL="0" indent="0" algn="r">
              <a:buNone/>
            </a:pPr>
            <a:endParaRPr lang="sv-SE" sz="2000" dirty="0" smtClean="0"/>
          </a:p>
          <a:p>
            <a:pPr algn="r"/>
            <a:endParaRPr lang="en-GB" dirty="0"/>
          </a:p>
        </p:txBody>
      </p:sp>
      <p:sp>
        <p:nvSpPr>
          <p:cNvPr id="4" name="TextBox 3"/>
          <p:cNvSpPr txBox="1"/>
          <p:nvPr/>
        </p:nvSpPr>
        <p:spPr>
          <a:xfrm>
            <a:off x="5948367" y="166152"/>
            <a:ext cx="2578013" cy="369332"/>
          </a:xfrm>
          <a:prstGeom prst="rect">
            <a:avLst/>
          </a:prstGeom>
          <a:noFill/>
        </p:spPr>
        <p:txBody>
          <a:bodyPr wrap="none" rtlCol="0">
            <a:spAutoFit/>
          </a:bodyPr>
          <a:lstStyle/>
          <a:p>
            <a:r>
              <a:rPr lang="sv-SE" dirty="0" smtClean="0"/>
              <a:t>The Guardian 8 Oct. 2018</a:t>
            </a:r>
            <a:endParaRPr lang="en-GB" dirty="0"/>
          </a:p>
        </p:txBody>
      </p:sp>
      <p:sp>
        <p:nvSpPr>
          <p:cNvPr id="5" name="Rectangle 4"/>
          <p:cNvSpPr/>
          <p:nvPr/>
        </p:nvSpPr>
        <p:spPr>
          <a:xfrm>
            <a:off x="5948367" y="535484"/>
            <a:ext cx="5641828" cy="584775"/>
          </a:xfrm>
          <a:prstGeom prst="rect">
            <a:avLst/>
          </a:prstGeom>
        </p:spPr>
        <p:txBody>
          <a:bodyPr wrap="square">
            <a:spAutoFit/>
          </a:bodyPr>
          <a:lstStyle/>
          <a:p>
            <a:r>
              <a:rPr lang="en-GB" sz="1600" dirty="0">
                <a:hlinkClick r:id="rId3"/>
              </a:rPr>
              <a:t>https://</a:t>
            </a:r>
            <a:r>
              <a:rPr lang="en-GB" sz="1600" dirty="0" smtClean="0">
                <a:hlinkClick r:id="rId3"/>
              </a:rPr>
              <a:t>www.theguardian.com/environment/2018/oct/08/global-warming-must-not-exceed-15c-warns-landmark-un-report</a:t>
            </a:r>
            <a:r>
              <a:rPr lang="en-GB" sz="1600" dirty="0" smtClean="0"/>
              <a:t> </a:t>
            </a:r>
            <a:endParaRPr lang="en-GB" sz="1600" dirty="0"/>
          </a:p>
        </p:txBody>
      </p:sp>
      <p:sp>
        <p:nvSpPr>
          <p:cNvPr id="6" name="Rectangle 5"/>
          <p:cNvSpPr/>
          <p:nvPr/>
        </p:nvSpPr>
        <p:spPr>
          <a:xfrm>
            <a:off x="6009236" y="4066311"/>
            <a:ext cx="5810956" cy="2031325"/>
          </a:xfrm>
          <a:prstGeom prst="rect">
            <a:avLst/>
          </a:prstGeom>
        </p:spPr>
        <p:txBody>
          <a:bodyPr wrap="square">
            <a:spAutoFit/>
          </a:bodyPr>
          <a:lstStyle/>
          <a:p>
            <a:r>
              <a:rPr lang="sv-SE" dirty="0"/>
              <a:t>As climate change redraws the map of where food is produced and water awaliable, populations need to remain in their home counties to prevent political and social disruption.</a:t>
            </a:r>
          </a:p>
          <a:p>
            <a:r>
              <a:rPr lang="sv-SE" dirty="0"/>
              <a:t>An increased need for transportation together with an increased competition for ocean space calls for e-Navigation methods</a:t>
            </a:r>
            <a:endParaRPr lang="en-GB" dirty="0"/>
          </a:p>
        </p:txBody>
      </p:sp>
    </p:spTree>
    <p:extLst>
      <p:ext uri="{BB962C8B-B14F-4D97-AF65-F5344CB8AC3E}">
        <p14:creationId xmlns:p14="http://schemas.microsoft.com/office/powerpoint/2010/main" val="3592852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4"/>
          <p:cNvSpPr>
            <a:spLocks noGrp="1"/>
          </p:cNvSpPr>
          <p:nvPr>
            <p:ph type="sldNum" sz="quarter" idx="4294967295"/>
          </p:nvPr>
        </p:nvSpPr>
        <p:spPr bwMode="auto">
          <a:ln>
            <a:miter lim="800000"/>
            <a:headEnd/>
            <a:tailEnd/>
          </a:ln>
        </p:spPr>
        <p:txBody>
          <a:bodyPr anchor="t"/>
          <a:lstStyle>
            <a:lvl1pPr eaLnBrk="0" hangingPunct="0">
              <a:defRPr>
                <a:solidFill>
                  <a:schemeClr val="tx1"/>
                </a:solidFill>
                <a:latin typeface="Arial" panose="020B0604020202020204" pitchFamily="34" charset="0"/>
                <a:cs typeface="Arial" panose="020B0604020202020204" pitchFamily="34" charset="0"/>
              </a:defRPr>
            </a:lvl1pPr>
            <a:lvl2pPr marL="742920" indent="-285738" eaLnBrk="0" hangingPunct="0">
              <a:defRPr>
                <a:solidFill>
                  <a:schemeClr val="tx1"/>
                </a:solidFill>
                <a:latin typeface="Arial" panose="020B0604020202020204" pitchFamily="34" charset="0"/>
                <a:cs typeface="Arial" panose="020B0604020202020204" pitchFamily="34" charset="0"/>
              </a:defRPr>
            </a:lvl2pPr>
            <a:lvl3pPr marL="1142954" indent="-228590" eaLnBrk="0" hangingPunct="0">
              <a:defRPr>
                <a:solidFill>
                  <a:schemeClr val="tx1"/>
                </a:solidFill>
                <a:latin typeface="Arial" panose="020B0604020202020204" pitchFamily="34" charset="0"/>
                <a:cs typeface="Arial" panose="020B0604020202020204" pitchFamily="34" charset="0"/>
              </a:defRPr>
            </a:lvl3pPr>
            <a:lvl4pPr marL="1600136" indent="-228590" eaLnBrk="0" hangingPunct="0">
              <a:defRPr>
                <a:solidFill>
                  <a:schemeClr val="tx1"/>
                </a:solidFill>
                <a:latin typeface="Arial" panose="020B0604020202020204" pitchFamily="34" charset="0"/>
                <a:cs typeface="Arial" panose="020B0604020202020204" pitchFamily="34" charset="0"/>
              </a:defRPr>
            </a:lvl4pPr>
            <a:lvl5pPr marL="2057317" indent="-228590" eaLnBrk="0" hangingPunct="0">
              <a:defRPr>
                <a:solidFill>
                  <a:schemeClr val="tx1"/>
                </a:solidFill>
                <a:latin typeface="Arial" panose="020B0604020202020204" pitchFamily="34" charset="0"/>
                <a:cs typeface="Arial" panose="020B0604020202020204" pitchFamily="34" charset="0"/>
              </a:defRPr>
            </a:lvl5pPr>
            <a:lvl6pPr marL="2514499" indent="-22859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81" indent="-22859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63" indent="-22859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044" indent="-22859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180A52-65FC-4443-AE7C-795B85FFE53E}" type="slidenum">
              <a:rPr lang="sv-SE" altLang="sv-SE">
                <a:solidFill>
                  <a:srgbClr val="898989"/>
                </a:solidFill>
                <a:latin typeface="Times" panose="02020603050405020304" pitchFamily="18" charset="0"/>
              </a:rPr>
              <a:pPr eaLnBrk="1" hangingPunct="1"/>
              <a:t>5</a:t>
            </a:fld>
            <a:endParaRPr lang="sv-SE" altLang="sv-SE">
              <a:solidFill>
                <a:srgbClr val="898989"/>
              </a:solidFill>
              <a:latin typeface="Times" panose="02020603050405020304" pitchFamily="18" charset="0"/>
            </a:endParaRPr>
          </a:p>
        </p:txBody>
      </p:sp>
      <p:pic>
        <p:nvPicPr>
          <p:cNvPr id="17411" name="Picture 10" descr="sleipner"/>
          <p:cNvPicPr>
            <a:picLocks noChangeAspect="1" noChangeArrowheads="1"/>
          </p:cNvPicPr>
          <p:nvPr/>
        </p:nvPicPr>
        <p:blipFill>
          <a:blip r:embed="rId3">
            <a:extLst>
              <a:ext uri="{28A0092B-C50C-407E-A947-70E740481C1C}">
                <a14:useLocalDpi xmlns:a14="http://schemas.microsoft.com/office/drawing/2010/main" val="0"/>
              </a:ext>
            </a:extLst>
          </a:blip>
          <a:srcRect l="47591" t="44807" r="2039" b="4041"/>
          <a:stretch>
            <a:fillRect/>
          </a:stretch>
        </p:blipFill>
        <p:spPr bwMode="auto">
          <a:xfrm>
            <a:off x="256042" y="186689"/>
            <a:ext cx="4437072" cy="314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Blocker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49" y="3327648"/>
            <a:ext cx="4372165" cy="335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3888470" y="380469"/>
            <a:ext cx="5752092" cy="6424963"/>
          </a:xfrm>
          <a:prstGeom prst="rect">
            <a:avLst/>
          </a:prstGeom>
        </p:spPr>
      </p:pic>
      <p:pic>
        <p:nvPicPr>
          <p:cNvPr id="6" name="Picture 5"/>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258" t="7923" r="7848" b="9103"/>
          <a:stretch/>
        </p:blipFill>
        <p:spPr>
          <a:xfrm rot="10800000" flipV="1">
            <a:off x="6941206" y="905151"/>
            <a:ext cx="5080411" cy="3255666"/>
          </a:xfrm>
          <a:prstGeom prst="rect">
            <a:avLst/>
          </a:prstGeom>
        </p:spPr>
      </p:pic>
      <p:sp>
        <p:nvSpPr>
          <p:cNvPr id="3" name="Rectangle 2"/>
          <p:cNvSpPr/>
          <p:nvPr/>
        </p:nvSpPr>
        <p:spPr>
          <a:xfrm>
            <a:off x="3866094" y="118328"/>
            <a:ext cx="7784936" cy="707886"/>
          </a:xfrm>
          <a:prstGeom prst="rect">
            <a:avLst/>
          </a:prstGeom>
        </p:spPr>
        <p:txBody>
          <a:bodyPr wrap="square">
            <a:spAutoFit/>
          </a:bodyPr>
          <a:lstStyle/>
          <a:p>
            <a:r>
              <a:rPr lang="sv-SE" sz="4000" dirty="0"/>
              <a:t>The Sleipner accident 1999</a:t>
            </a:r>
            <a:endParaRPr lang="en-GB" sz="4000" dirty="0"/>
          </a:p>
        </p:txBody>
      </p:sp>
    </p:spTree>
    <p:extLst>
      <p:ext uri="{BB962C8B-B14F-4D97-AF65-F5344CB8AC3E}">
        <p14:creationId xmlns:p14="http://schemas.microsoft.com/office/powerpoint/2010/main" val="453959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960" y="42389"/>
            <a:ext cx="7309472" cy="6858000"/>
          </a:xfrm>
          <a:prstGeom prst="rect">
            <a:avLst/>
          </a:prstGeom>
        </p:spPr>
      </p:pic>
      <p:pic>
        <p:nvPicPr>
          <p:cNvPr id="3" name="Content Placeholder 2"/>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rot="599172">
            <a:off x="7938531" y="557117"/>
            <a:ext cx="3864857" cy="5496373"/>
          </a:xfrm>
          <a:ln>
            <a:solidFill>
              <a:schemeClr val="tx1"/>
            </a:solidFill>
          </a:ln>
        </p:spPr>
      </p:pic>
      <p:sp>
        <p:nvSpPr>
          <p:cNvPr id="5" name="TextBox 4"/>
          <p:cNvSpPr txBox="1"/>
          <p:nvPr/>
        </p:nvSpPr>
        <p:spPr>
          <a:xfrm>
            <a:off x="8568715" y="6127173"/>
            <a:ext cx="915635" cy="523220"/>
          </a:xfrm>
          <a:prstGeom prst="rect">
            <a:avLst/>
          </a:prstGeom>
          <a:noFill/>
        </p:spPr>
        <p:txBody>
          <a:bodyPr wrap="none" rtlCol="0">
            <a:spAutoFit/>
          </a:bodyPr>
          <a:lstStyle/>
          <a:p>
            <a:r>
              <a:rPr lang="sv-SE" sz="2800" dirty="0" smtClean="0"/>
              <a:t>2006</a:t>
            </a:r>
            <a:endParaRPr lang="en-GB" sz="2800" dirty="0"/>
          </a:p>
        </p:txBody>
      </p:sp>
    </p:spTree>
    <p:extLst>
      <p:ext uri="{BB962C8B-B14F-4D97-AF65-F5344CB8AC3E}">
        <p14:creationId xmlns:p14="http://schemas.microsoft.com/office/powerpoint/2010/main" val="1975138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4400" b="0" dirty="0" smtClean="0"/>
              <a:t>Research goals</a:t>
            </a:r>
            <a:endParaRPr lang="en-GB" sz="4400" b="0" dirty="0"/>
          </a:p>
        </p:txBody>
      </p:sp>
      <p:sp>
        <p:nvSpPr>
          <p:cNvPr id="3" name="Content Placeholder 2"/>
          <p:cNvSpPr>
            <a:spLocks noGrp="1"/>
          </p:cNvSpPr>
          <p:nvPr>
            <p:ph idx="1"/>
          </p:nvPr>
        </p:nvSpPr>
        <p:spPr>
          <a:xfrm>
            <a:off x="676212" y="1473034"/>
            <a:ext cx="10472201" cy="2214845"/>
          </a:xfrm>
        </p:spPr>
        <p:txBody>
          <a:bodyPr/>
          <a:lstStyle/>
          <a:p>
            <a:pPr marL="0" indent="0">
              <a:buNone/>
            </a:pPr>
            <a:r>
              <a:rPr lang="sv-SE" sz="2800" dirty="0" smtClean="0"/>
              <a:t>Support the OOW at different levels of stress</a:t>
            </a:r>
          </a:p>
          <a:p>
            <a:r>
              <a:rPr lang="sv-SE" sz="2000" dirty="0" smtClean="0"/>
              <a:t>”Strategic”</a:t>
            </a:r>
          </a:p>
          <a:p>
            <a:r>
              <a:rPr lang="sv-SE" sz="2000" dirty="0" smtClean="0"/>
              <a:t>”Tactical”</a:t>
            </a:r>
          </a:p>
          <a:p>
            <a:r>
              <a:rPr lang="sv-SE" sz="2000" dirty="0" smtClean="0"/>
              <a:t>”Opportunistic”</a:t>
            </a:r>
          </a:p>
          <a:p>
            <a:r>
              <a:rPr lang="sv-SE" sz="2000" dirty="0" smtClean="0"/>
              <a:t>”Scrambled”</a:t>
            </a:r>
          </a:p>
          <a:p>
            <a:endParaRPr lang="en-GB" dirty="0"/>
          </a:p>
        </p:txBody>
      </p:sp>
      <p:sp>
        <p:nvSpPr>
          <p:cNvPr id="4" name="Content Placeholder 2"/>
          <p:cNvSpPr txBox="1">
            <a:spLocks/>
          </p:cNvSpPr>
          <p:nvPr/>
        </p:nvSpPr>
        <p:spPr bwMode="auto">
          <a:xfrm>
            <a:off x="3147918" y="4314132"/>
            <a:ext cx="6554209" cy="167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189" indent="-457189" algn="l" defTabSz="609585"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990575" indent="-380990" algn="l" defTabSz="609585" rtl="0" eaLnBrk="0" fontAlgn="base" hangingPunct="0">
              <a:spcBef>
                <a:spcPct val="20000"/>
              </a:spcBef>
              <a:spcAft>
                <a:spcPct val="0"/>
              </a:spcAft>
              <a:buFont typeface="Arial" panose="020B0604020202020204" pitchFamily="34" charset="0"/>
              <a:buChar char="–"/>
              <a:defRPr sz="2667" kern="1200">
                <a:solidFill>
                  <a:schemeClr val="tx1"/>
                </a:solidFill>
                <a:latin typeface="Arial"/>
                <a:ea typeface="+mn-ea"/>
                <a:cs typeface="Arial"/>
              </a:defRPr>
            </a:lvl2pPr>
            <a:lvl3pPr marL="1523962" indent="-304792" algn="l" defTabSz="609585" rtl="0" eaLnBrk="0" fontAlgn="base" hangingPunct="0">
              <a:spcBef>
                <a:spcPct val="20000"/>
              </a:spcBef>
              <a:spcAft>
                <a:spcPct val="0"/>
              </a:spcAft>
              <a:buFont typeface="Arial" panose="020B0604020202020204" pitchFamily="34" charset="0"/>
              <a:buChar char="•"/>
              <a:defRPr kern="1200">
                <a:solidFill>
                  <a:schemeClr val="tx1"/>
                </a:solidFill>
                <a:latin typeface="Arial"/>
                <a:ea typeface="+mn-ea"/>
                <a:cs typeface="Arial"/>
              </a:defRPr>
            </a:lvl3pPr>
            <a:lvl4pPr marL="2133547" indent="-304792" algn="l" defTabSz="609585" rtl="0" eaLnBrk="0" fontAlgn="base" hangingPunct="0">
              <a:spcBef>
                <a:spcPct val="20000"/>
              </a:spcBef>
              <a:spcAft>
                <a:spcPct val="0"/>
              </a:spcAft>
              <a:buFont typeface="Arial" panose="020B0604020202020204" pitchFamily="34" charset="0"/>
              <a:buChar char="–"/>
              <a:defRPr sz="2133" kern="1200">
                <a:solidFill>
                  <a:schemeClr val="tx1"/>
                </a:solidFill>
                <a:latin typeface="Arial"/>
                <a:ea typeface="+mn-ea"/>
                <a:cs typeface="Arial"/>
              </a:defRPr>
            </a:lvl4pPr>
            <a:lvl5pPr marL="2743131" indent="-304792" algn="l" defTabSz="609585" rtl="0" eaLnBrk="0" fontAlgn="base" hangingPunct="0">
              <a:spcBef>
                <a:spcPct val="20000"/>
              </a:spcBef>
              <a:spcAft>
                <a:spcPct val="0"/>
              </a:spcAft>
              <a:buFont typeface="Arial" panose="020B0604020202020204" pitchFamily="34" charset="0"/>
              <a:buChar char="»"/>
              <a:defRPr sz="18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sv-SE" sz="2800" dirty="0" smtClean="0"/>
              <a:t>Reduce information overload</a:t>
            </a:r>
          </a:p>
          <a:p>
            <a:r>
              <a:rPr lang="sv-SE" sz="2800" dirty="0" smtClean="0"/>
              <a:t>Cognitive off-loading</a:t>
            </a:r>
          </a:p>
          <a:p>
            <a:r>
              <a:rPr lang="sv-SE" sz="2800" dirty="0" smtClean="0"/>
              <a:t>Workload management</a:t>
            </a:r>
            <a:endParaRPr lang="sv-SE" dirty="0" smtClean="0"/>
          </a:p>
          <a:p>
            <a:endParaRPr lang="en-GB" dirty="0"/>
          </a:p>
        </p:txBody>
      </p:sp>
    </p:spTree>
    <p:extLst>
      <p:ext uri="{BB962C8B-B14F-4D97-AF65-F5344CB8AC3E}">
        <p14:creationId xmlns:p14="http://schemas.microsoft.com/office/powerpoint/2010/main" val="2556980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Research</a:t>
            </a:r>
            <a:endParaRPr lang="en-GB" dirty="0"/>
          </a:p>
        </p:txBody>
      </p:sp>
      <p:sp>
        <p:nvSpPr>
          <p:cNvPr id="3" name="Content Placeholder 2"/>
          <p:cNvSpPr>
            <a:spLocks noGrp="1"/>
          </p:cNvSpPr>
          <p:nvPr>
            <p:ph idx="1"/>
          </p:nvPr>
        </p:nvSpPr>
        <p:spPr>
          <a:xfrm>
            <a:off x="609600" y="1606257"/>
            <a:ext cx="10972800" cy="4525433"/>
          </a:xfrm>
        </p:spPr>
        <p:txBody>
          <a:bodyPr/>
          <a:lstStyle/>
          <a:p>
            <a:r>
              <a:rPr lang="sv-SE" dirty="0" smtClean="0"/>
              <a:t>BLAST 2009-’11</a:t>
            </a:r>
          </a:p>
          <a:p>
            <a:r>
              <a:rPr lang="sv-SE" dirty="0" smtClean="0"/>
              <a:t>EfficienSea 1 + 2, 2009-’11, 2015-’18</a:t>
            </a:r>
          </a:p>
          <a:p>
            <a:r>
              <a:rPr lang="sv-SE" dirty="0" smtClean="0"/>
              <a:t>MONALISA 1+ 2, 2010-’13, 2012-’15</a:t>
            </a:r>
          </a:p>
          <a:p>
            <a:r>
              <a:rPr lang="sv-SE" dirty="0" smtClean="0"/>
              <a:t>MICE, 2011-’13</a:t>
            </a:r>
          </a:p>
          <a:p>
            <a:r>
              <a:rPr lang="sv-SE" dirty="0" smtClean="0"/>
              <a:t>ACCSEAS, 2012-’15</a:t>
            </a:r>
          </a:p>
          <a:p>
            <a:r>
              <a:rPr lang="sv-SE" dirty="0" smtClean="0"/>
              <a:t>MUNIN, 2012-’15</a:t>
            </a:r>
          </a:p>
          <a:p>
            <a:r>
              <a:rPr lang="sv-SE" dirty="0" smtClean="0"/>
              <a:t>SESAME 1+2, 2015-’17, 2018-’20</a:t>
            </a:r>
          </a:p>
          <a:p>
            <a:r>
              <a:rPr lang="sv-SE" dirty="0" smtClean="0"/>
              <a:t>STM validation, 2016-’18</a:t>
            </a:r>
            <a:endParaRPr lang="en-GB" dirty="0"/>
          </a:p>
        </p:txBody>
      </p:sp>
      <p:pic>
        <p:nvPicPr>
          <p:cNvPr id="4" name="Picture 3"/>
          <p:cNvPicPr>
            <a:picLocks noChangeAspect="1"/>
          </p:cNvPicPr>
          <p:nvPr/>
        </p:nvPicPr>
        <p:blipFill>
          <a:blip r:embed="rId3"/>
          <a:stretch>
            <a:fillRect/>
          </a:stretch>
        </p:blipFill>
        <p:spPr>
          <a:xfrm>
            <a:off x="7505999" y="144374"/>
            <a:ext cx="1648698" cy="1047027"/>
          </a:xfrm>
          <a:prstGeom prst="rect">
            <a:avLst/>
          </a:prstGeom>
        </p:spPr>
      </p:pic>
      <p:pic>
        <p:nvPicPr>
          <p:cNvPr id="5" name="Picture 4"/>
          <p:cNvPicPr>
            <a:picLocks noChangeAspect="1"/>
          </p:cNvPicPr>
          <p:nvPr/>
        </p:nvPicPr>
        <p:blipFill>
          <a:blip r:embed="rId4"/>
          <a:stretch>
            <a:fillRect/>
          </a:stretch>
        </p:blipFill>
        <p:spPr>
          <a:xfrm>
            <a:off x="9323998" y="87077"/>
            <a:ext cx="2668166" cy="864527"/>
          </a:xfrm>
          <a:prstGeom prst="rect">
            <a:avLst/>
          </a:prstGeom>
        </p:spPr>
      </p:pic>
      <p:pic>
        <p:nvPicPr>
          <p:cNvPr id="6" name="Picture 5"/>
          <p:cNvPicPr>
            <a:picLocks noChangeAspect="1"/>
          </p:cNvPicPr>
          <p:nvPr/>
        </p:nvPicPr>
        <p:blipFill>
          <a:blip r:embed="rId5"/>
          <a:stretch>
            <a:fillRect/>
          </a:stretch>
        </p:blipFill>
        <p:spPr>
          <a:xfrm>
            <a:off x="9922401" y="893983"/>
            <a:ext cx="2081371" cy="1309954"/>
          </a:xfrm>
          <a:prstGeom prst="rect">
            <a:avLst/>
          </a:prstGeom>
        </p:spPr>
      </p:pic>
      <p:pic>
        <p:nvPicPr>
          <p:cNvPr id="7" name="Picture 8"/>
          <p:cNvPicPr>
            <a:picLocks noChangeAspect="1" noChangeArrowheads="1"/>
          </p:cNvPicPr>
          <p:nvPr/>
        </p:nvPicPr>
        <p:blipFill>
          <a:blip r:embed="rId6">
            <a:extLst>
              <a:ext uri="{28A0092B-C50C-407E-A947-70E740481C1C}">
                <a14:useLocalDpi xmlns:a14="http://schemas.microsoft.com/office/drawing/2010/main" val="0"/>
              </a:ext>
            </a:extLst>
          </a:blip>
          <a:srcRect b="11589"/>
          <a:stretch>
            <a:fillRect/>
          </a:stretch>
        </p:blipFill>
        <p:spPr bwMode="auto">
          <a:xfrm>
            <a:off x="9928957" y="3230350"/>
            <a:ext cx="2170695" cy="702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4206" y="3932803"/>
            <a:ext cx="3676364" cy="65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8"/>
          <p:cNvPicPr>
            <a:picLocks noChangeAspect="1"/>
          </p:cNvPicPr>
          <p:nvPr/>
        </p:nvPicPr>
        <p:blipFill>
          <a:blip r:embed="rId8"/>
          <a:stretch>
            <a:fillRect/>
          </a:stretch>
        </p:blipFill>
        <p:spPr>
          <a:xfrm>
            <a:off x="8634634" y="3385755"/>
            <a:ext cx="1123895" cy="456031"/>
          </a:xfrm>
          <a:prstGeom prst="rect">
            <a:avLst/>
          </a:prstGeom>
        </p:spPr>
      </p:pic>
      <p:pic>
        <p:nvPicPr>
          <p:cNvPr id="1026" name="Picture 2" descr="http://sesamesolution2.org/____impro/1/onewebmedia/SESAMEStraitsSol2-circleonly.png?etag=%222de0e-5af9572d%22&amp;sourceContentType=image%2Fpng&amp;ignoreAspectRatio&amp;resize=200%2B2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7370" y="4771228"/>
            <a:ext cx="701325" cy="701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raits-stms.com/____impro/1/SESAMEStraitsLogo_trans.png?etag=%225e9d-54d20131%22&amp;sourceContentType=image%2Fpng&amp;ignoreAspectRatio&amp;resize=229,102&amp;extract=0,0,229,1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28943" y="4742276"/>
            <a:ext cx="1786916" cy="795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stretch>
            <a:fillRect/>
          </a:stretch>
        </p:blipFill>
        <p:spPr>
          <a:xfrm>
            <a:off x="10357409" y="5538727"/>
            <a:ext cx="1530113" cy="769513"/>
          </a:xfrm>
          <a:prstGeom prst="rect">
            <a:avLst/>
          </a:prstGeom>
        </p:spPr>
      </p:pic>
      <p:pic>
        <p:nvPicPr>
          <p:cNvPr id="1032" name="Picture 8" descr="http://www.unmanned-ship.org/munin/wp-content/uploads/2012/12/Munin-Logo-HPv2.jpg"/>
          <p:cNvPicPr>
            <a:picLocks noChangeAspect="1" noChangeArrowheads="1"/>
          </p:cNvPicPr>
          <p:nvPr/>
        </p:nvPicPr>
        <p:blipFill rotWithShape="1">
          <a:blip r:embed="rId12">
            <a:extLst>
              <a:ext uri="{28A0092B-C50C-407E-A947-70E740481C1C}">
                <a14:useLocalDpi xmlns:a14="http://schemas.microsoft.com/office/drawing/2010/main" val="0"/>
              </a:ext>
            </a:extLst>
          </a:blip>
          <a:srcRect t="44247" r="60436"/>
          <a:stretch/>
        </p:blipFill>
        <p:spPr bwMode="auto">
          <a:xfrm>
            <a:off x="7215707" y="5558338"/>
            <a:ext cx="2954218" cy="8076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3"/>
          <a:stretch>
            <a:fillRect/>
          </a:stretch>
        </p:blipFill>
        <p:spPr>
          <a:xfrm>
            <a:off x="9940439" y="2277669"/>
            <a:ext cx="1565186" cy="855358"/>
          </a:xfrm>
          <a:prstGeom prst="rect">
            <a:avLst/>
          </a:prstGeom>
        </p:spPr>
      </p:pic>
    </p:spTree>
    <p:extLst>
      <p:ext uri="{BB962C8B-B14F-4D97-AF65-F5344CB8AC3E}">
        <p14:creationId xmlns:p14="http://schemas.microsoft.com/office/powerpoint/2010/main" val="3349694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020" y="982746"/>
            <a:ext cx="10972800" cy="4525433"/>
          </a:xfrm>
        </p:spPr>
        <p:txBody>
          <a:bodyPr/>
          <a:lstStyle/>
          <a:p>
            <a:r>
              <a:rPr lang="sv-SE" dirty="0"/>
              <a:t>Route </a:t>
            </a:r>
            <a:r>
              <a:rPr lang="sv-SE" dirty="0" smtClean="0"/>
              <a:t>coordination</a:t>
            </a:r>
          </a:p>
          <a:p>
            <a:r>
              <a:rPr lang="sv-SE" dirty="0" smtClean="0"/>
              <a:t>Intended routes</a:t>
            </a:r>
          </a:p>
          <a:p>
            <a:r>
              <a:rPr lang="sv-SE" dirty="0" smtClean="0"/>
              <a:t>Suggested routes</a:t>
            </a:r>
          </a:p>
          <a:p>
            <a:r>
              <a:rPr lang="sv-SE" dirty="0" smtClean="0"/>
              <a:t>Moving haven</a:t>
            </a:r>
          </a:p>
          <a:p>
            <a:r>
              <a:rPr lang="sv-SE" dirty="0" smtClean="0"/>
              <a:t>No-go areas</a:t>
            </a:r>
          </a:p>
          <a:p>
            <a:r>
              <a:rPr lang="sv-SE" dirty="0" smtClean="0"/>
              <a:t>MSI</a:t>
            </a:r>
          </a:p>
          <a:p>
            <a:r>
              <a:rPr lang="sv-SE" dirty="0" smtClean="0"/>
              <a:t>Automatic ship reporting</a:t>
            </a:r>
          </a:p>
          <a:p>
            <a:r>
              <a:rPr lang="sv-SE" dirty="0"/>
              <a:t>e</a:t>
            </a:r>
            <a:r>
              <a:rPr lang="sv-SE" dirty="0" smtClean="0"/>
              <a:t>tc.</a:t>
            </a:r>
          </a:p>
        </p:txBody>
      </p:sp>
    </p:spTree>
    <p:extLst>
      <p:ext uri="{BB962C8B-B14F-4D97-AF65-F5344CB8AC3E}">
        <p14:creationId xmlns:p14="http://schemas.microsoft.com/office/powerpoint/2010/main" val="13068875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1367</Words>
  <Application>Microsoft Office PowerPoint</Application>
  <PresentationFormat>Widescreen</PresentationFormat>
  <Paragraphs>195</Paragraphs>
  <Slides>45</Slides>
  <Notes>10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45</vt:i4>
      </vt:variant>
    </vt:vector>
  </HeadingPairs>
  <TitlesOfParts>
    <vt:vector size="58" baseType="lpstr">
      <vt:lpstr>MS PGothic</vt:lpstr>
      <vt:lpstr>Arial</vt:lpstr>
      <vt:lpstr>Arial</vt:lpstr>
      <vt:lpstr>Calibri</vt:lpstr>
      <vt:lpstr>Calibri Light</vt:lpstr>
      <vt:lpstr>Helvetica</vt:lpstr>
      <vt:lpstr>Source Sans Pro</vt:lpstr>
      <vt:lpstr>Times</vt:lpstr>
      <vt:lpstr>Times New Roman</vt:lpstr>
      <vt:lpstr>Office Theme</vt:lpstr>
      <vt:lpstr>1_Office-tema</vt:lpstr>
      <vt:lpstr>Office-tema</vt:lpstr>
      <vt:lpstr>2_Office-tema</vt:lpstr>
      <vt:lpstr> Time for e-Navigation to deliver:  Research has produced; implementation is lagging, in the meantime accidents happen.</vt:lpstr>
      <vt:lpstr>Research has produced; implementation is lagging</vt:lpstr>
      <vt:lpstr>PowerPoint Presentation</vt:lpstr>
      <vt:lpstr>PowerPoint Presentation</vt:lpstr>
      <vt:lpstr>PowerPoint Presentation</vt:lpstr>
      <vt:lpstr>PowerPoint Presentation</vt:lpstr>
      <vt:lpstr>Research goals</vt:lpstr>
      <vt:lpstr>Research</vt:lpstr>
      <vt:lpstr>PowerPoint Presentation</vt:lpstr>
      <vt:lpstr>In the meantime accidents happen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Porathe</dc:creator>
  <cp:lastModifiedBy>Thomas Porathe</cp:lastModifiedBy>
  <cp:revision>100</cp:revision>
  <dcterms:created xsi:type="dcterms:W3CDTF">2019-01-06T14:49:08Z</dcterms:created>
  <dcterms:modified xsi:type="dcterms:W3CDTF">2019-02-06T15:07:05Z</dcterms:modified>
</cp:coreProperties>
</file>